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5"/>
  </p:notesMasterIdLst>
  <p:sldIdLst>
    <p:sldId id="256" r:id="rId2"/>
    <p:sldId id="318" r:id="rId3"/>
    <p:sldId id="295" r:id="rId4"/>
    <p:sldId id="320" r:id="rId5"/>
    <p:sldId id="321" r:id="rId6"/>
    <p:sldId id="322" r:id="rId7"/>
    <p:sldId id="343" r:id="rId8"/>
    <p:sldId id="324" r:id="rId9"/>
    <p:sldId id="325" r:id="rId10"/>
    <p:sldId id="289" r:id="rId11"/>
    <p:sldId id="352" r:id="rId12"/>
    <p:sldId id="354" r:id="rId13"/>
    <p:sldId id="342" r:id="rId14"/>
    <p:sldId id="327" r:id="rId15"/>
    <p:sldId id="328" r:id="rId16"/>
    <p:sldId id="355" r:id="rId17"/>
    <p:sldId id="356" r:id="rId18"/>
    <p:sldId id="357" r:id="rId19"/>
    <p:sldId id="329" r:id="rId20"/>
    <p:sldId id="319" r:id="rId21"/>
    <p:sldId id="330" r:id="rId22"/>
    <p:sldId id="331" r:id="rId23"/>
    <p:sldId id="332" r:id="rId24"/>
    <p:sldId id="333" r:id="rId25"/>
    <p:sldId id="334" r:id="rId26"/>
    <p:sldId id="335" r:id="rId27"/>
    <p:sldId id="336" r:id="rId28"/>
    <p:sldId id="349" r:id="rId29"/>
    <p:sldId id="353" r:id="rId30"/>
    <p:sldId id="345" r:id="rId31"/>
    <p:sldId id="347" r:id="rId32"/>
    <p:sldId id="346" r:id="rId33"/>
    <p:sldId id="344"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92" autoAdjust="0"/>
  </p:normalViewPr>
  <p:slideViewPr>
    <p:cSldViewPr>
      <p:cViewPr varScale="1">
        <p:scale>
          <a:sx n="148" d="100"/>
          <a:sy n="148" d="100"/>
        </p:scale>
        <p:origin x="-104"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461C2EE-4E98-4BF6-9BE0-673E7A133E8D}" type="datetimeFigureOut">
              <a:rPr lang="en-US"/>
              <a:pPr>
                <a:defRPr/>
              </a:pPr>
              <a:t>3/15/18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158DECF-2AF4-4A41-AD9A-CB890E9AF6C5}" type="slidenum">
              <a:rPr lang="en-US"/>
              <a:pPr>
                <a:defRPr/>
              </a:pPr>
              <a:t>‹#›</a:t>
            </a:fld>
            <a:endParaRPr lang="en-US"/>
          </a:p>
        </p:txBody>
      </p:sp>
    </p:spTree>
    <p:extLst>
      <p:ext uri="{BB962C8B-B14F-4D97-AF65-F5344CB8AC3E}">
        <p14:creationId xmlns:p14="http://schemas.microsoft.com/office/powerpoint/2010/main" val="69476032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08DFF4E9-4E0E-438E-9604-9F9FB60416BD}" type="datetimeFigureOut">
              <a:rPr lang="en-US"/>
              <a:pPr>
                <a:defRPr/>
              </a:pPr>
              <a:t>3/15/18</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423296F0-49C9-436A-950B-C54A075BE10B}"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transition xmlns:p14="http://schemas.microsoft.com/office/powerpoint/2010/mai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3D1AB90-B2A5-4529-9EF8-42A40A52DE58}" type="datetimeFigureOut">
              <a:rPr lang="en-US"/>
              <a:pPr>
                <a:defRPr/>
              </a:pPr>
              <a:t>3/15/18</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F6ED08C-F785-44DD-BEDC-7AB83A635ED0}"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78B8FACB-69D5-43AD-B14D-D2D3F8B04E7D}" type="datetimeFigureOut">
              <a:rPr lang="en-US"/>
              <a:pPr>
                <a:defRPr/>
              </a:pPr>
              <a:t>3/15/18</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8F83F87-8743-4D79-B8DD-B8C123D08388}"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E2A49AFA-EAB4-4295-8286-C9387166E58A}" type="datetimeFigureOut">
              <a:rPr lang="en-US"/>
              <a:pPr>
                <a:defRPr/>
              </a:pPr>
              <a:t>3/15/18</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1DCD10E-284D-4C29-9599-E6A2C21A71A3}"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AC51AA-7A05-4783-92BB-7BDEDCCE523E}" type="datetimeFigureOut">
              <a:rPr lang="en-US"/>
              <a:pPr>
                <a:defRPr/>
              </a:pPr>
              <a:t>3/15/18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085FE0-966D-4CFC-96EE-7A8F2D4FCE63}"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E925E45C-BA07-4E97-9259-EFAA960E3744}" type="datetimeFigureOut">
              <a:rPr lang="en-US"/>
              <a:pPr>
                <a:defRPr/>
              </a:pPr>
              <a:t>3/15/18</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2796BA1B-6A65-4D20-9C2B-78D394126DB4}"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205EC5FD-8F25-4003-BECC-50AA544DC568}"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41A68B3F-ECCF-4FF5-8DB9-FDD1E274BCDE}" type="datetimeFigureOut">
              <a:rPr lang="en-US"/>
              <a:pPr>
                <a:defRPr/>
              </a:pPr>
              <a:t>3/15/18</a:t>
            </a:fld>
            <a:endParaRPr lang="en-US"/>
          </a:p>
        </p:txBody>
      </p:sp>
    </p:spTree>
  </p:cSld>
  <p:clrMapOvr>
    <a:masterClrMapping/>
  </p:clrMapOvr>
  <p:transition xmlns:p14="http://schemas.microsoft.com/office/powerpoint/2010/mai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A939020A-EEB0-4DB4-8114-0C234FFB31D6}" type="datetimeFigureOut">
              <a:rPr lang="en-US"/>
              <a:pPr>
                <a:defRPr/>
              </a:pPr>
              <a:t>3/15/18</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CB8A7754-AD4F-4CFF-8F0C-A17BD1AF35CC}"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9A8AECB5-027D-4015-B582-F2096F615CE1}" type="datetimeFigureOut">
              <a:rPr lang="en-US"/>
              <a:pPr>
                <a:defRPr/>
              </a:pPr>
              <a:t>3/15/18</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0235C7F1-181C-4F9D-B95B-6166DF4F9C84}" type="slidenum">
              <a:rPr lang="en-US"/>
              <a:pPr>
                <a:defRPr/>
              </a:pPr>
              <a:t>‹#›</a:t>
            </a:fld>
            <a:endParaRPr lang="en-US"/>
          </a:p>
        </p:txBody>
      </p:sp>
    </p:spTree>
  </p:cSld>
  <p:clrMapOvr>
    <a:masterClrMapping/>
  </p:clrMapOvr>
  <p:transition xmlns:p14="http://schemas.microsoft.com/office/powerpoint/2010/mai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171C1078-90BA-4584-AE5B-6A67919B7EBC}" type="datetimeFigureOut">
              <a:rPr lang="en-US"/>
              <a:pPr>
                <a:defRPr/>
              </a:pPr>
              <a:t>3/15/18</a:t>
            </a:fld>
            <a:endParaRPr lang="en-US"/>
          </a:p>
        </p:txBody>
      </p:sp>
      <p:sp>
        <p:nvSpPr>
          <p:cNvPr id="6" name="Slide Number Placeholder 8"/>
          <p:cNvSpPr>
            <a:spLocks noGrp="1"/>
          </p:cNvSpPr>
          <p:nvPr>
            <p:ph type="sldNum" sz="quarter" idx="11"/>
          </p:nvPr>
        </p:nvSpPr>
        <p:spPr/>
        <p:txBody>
          <a:bodyPr/>
          <a:lstStyle>
            <a:lvl1pPr>
              <a:defRPr/>
            </a:lvl1pPr>
          </a:lstStyle>
          <a:p>
            <a:pPr>
              <a:defRPr/>
            </a:pPr>
            <a:fld id="{6B967BC3-3D08-448B-A4D9-C8796D98DC24}"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transition xmlns:p14="http://schemas.microsoft.com/office/powerpoint/2010/mai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0D2DE47D-57EE-4496-B786-6AE6DD08F78B}" type="datetimeFigureOut">
              <a:rPr lang="en-US"/>
              <a:pPr>
                <a:defRPr/>
              </a:pPr>
              <a:t>3/15/18</a:t>
            </a:fld>
            <a:endParaRPr lang="en-US"/>
          </a:p>
        </p:txBody>
      </p:sp>
      <p:sp>
        <p:nvSpPr>
          <p:cNvPr id="6" name="Slide Number Placeholder 8"/>
          <p:cNvSpPr>
            <a:spLocks noGrp="1"/>
          </p:cNvSpPr>
          <p:nvPr>
            <p:ph type="sldNum" sz="quarter" idx="11"/>
          </p:nvPr>
        </p:nvSpPr>
        <p:spPr/>
        <p:txBody>
          <a:bodyPr/>
          <a:lstStyle>
            <a:lvl1pPr>
              <a:defRPr/>
            </a:lvl1pPr>
          </a:lstStyle>
          <a:p>
            <a:pPr>
              <a:defRPr/>
            </a:pPr>
            <a:fld id="{53A19827-33BE-460E-A905-A650F9FBF7E1}"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transition xmlns:p14="http://schemas.microsoft.com/office/powerpoint/2010/main" spd="slow">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cs typeface="+mn-cs"/>
              </a:defRPr>
            </a:lvl1pPr>
          </a:lstStyle>
          <a:p>
            <a:pPr>
              <a:defRPr/>
            </a:pPr>
            <a:fld id="{E3BDD03C-0C9D-44DE-BDFE-298985ADCFA4}" type="datetimeFigureOut">
              <a:rPr lang="en-US"/>
              <a:pPr>
                <a:defRPr/>
              </a:pPr>
              <a:t>3/15/18</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cs typeface="+mn-cs"/>
              </a:defRPr>
            </a:lvl1pPr>
          </a:lstStyle>
          <a:p>
            <a:pPr>
              <a:defRPr/>
            </a:pPr>
            <a:fld id="{08FA8A3E-6EAE-408E-9ED0-ADD22CDA5EAE}"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755" r:id="rId1"/>
    <p:sldLayoutId id="2147483749" r:id="rId2"/>
    <p:sldLayoutId id="2147483756" r:id="rId3"/>
    <p:sldLayoutId id="2147483750" r:id="rId4"/>
    <p:sldLayoutId id="2147483757" r:id="rId5"/>
    <p:sldLayoutId id="2147483751" r:id="rId6"/>
    <p:sldLayoutId id="2147483752" r:id="rId7"/>
    <p:sldLayoutId id="2147483758" r:id="rId8"/>
    <p:sldLayoutId id="2147483759" r:id="rId9"/>
    <p:sldLayoutId id="2147483753" r:id="rId10"/>
    <p:sldLayoutId id="2147483754" r:id="rId11"/>
  </p:sldLayoutIdLst>
  <p:transition xmlns:p14="http://schemas.microsoft.com/office/powerpoint/2010/main" spd="slow">
    <p:fade/>
  </p:transition>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A94543"/>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8C3836"/>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A94543"/>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A94543"/>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 Id="rId3"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 Id="rId3" Type="http://schemas.openxmlformats.org/officeDocument/2006/relationships/image" Target="../media/image8.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700463"/>
            <a:ext cx="8229600" cy="2014537"/>
          </a:xfrm>
        </p:spPr>
        <p:txBody>
          <a:bodyPr/>
          <a:lstStyle/>
          <a:p>
            <a:pPr fontAlgn="auto">
              <a:spcAft>
                <a:spcPts val="0"/>
              </a:spcAft>
              <a:buFont typeface="Wingdings 2"/>
              <a:buNone/>
              <a:defRPr/>
            </a:pPr>
            <a:r>
              <a:rPr lang="en-US" sz="3600" dirty="0" smtClean="0"/>
              <a:t>The Good News</a:t>
            </a:r>
          </a:p>
          <a:p>
            <a:pPr fontAlgn="auto">
              <a:spcAft>
                <a:spcPts val="0"/>
              </a:spcAft>
              <a:buFont typeface="Wingdings 2"/>
              <a:buNone/>
              <a:defRPr/>
            </a:pPr>
            <a:r>
              <a:rPr lang="en-US" sz="3600" dirty="0" smtClean="0"/>
              <a:t>Added To </a:t>
            </a:r>
          </a:p>
          <a:p>
            <a:pPr fontAlgn="auto">
              <a:spcAft>
                <a:spcPts val="0"/>
              </a:spcAft>
              <a:buFont typeface="Wingdings 2"/>
              <a:buNone/>
              <a:defRPr/>
            </a:pPr>
            <a:r>
              <a:rPr lang="en-US" sz="3600" dirty="0" smtClean="0"/>
              <a:t>THE GOOD NEWS</a:t>
            </a:r>
            <a:endParaRPr lang="en-US" sz="3600" dirty="0"/>
          </a:p>
        </p:txBody>
      </p:sp>
      <p:sp>
        <p:nvSpPr>
          <p:cNvPr id="2" name="Title 1"/>
          <p:cNvSpPr>
            <a:spLocks noGrp="1"/>
          </p:cNvSpPr>
          <p:nvPr>
            <p:ph type="ctrTitle"/>
          </p:nvPr>
        </p:nvSpPr>
        <p:spPr/>
        <p:txBody>
          <a:bodyPr/>
          <a:lstStyle/>
          <a:p>
            <a:pPr fontAlgn="auto">
              <a:spcAft>
                <a:spcPts val="0"/>
              </a:spcAft>
              <a:defRPr/>
            </a:pPr>
            <a:r>
              <a:rPr sz="6000" smtClean="0"/>
              <a:t>The Rewards </a:t>
            </a:r>
            <a:br>
              <a:rPr sz="6000" smtClean="0"/>
            </a:br>
            <a:r>
              <a:rPr sz="6000" smtClean="0"/>
              <a:t>of Heaven</a:t>
            </a:r>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1638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743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a:ln>
                  <a:solidFill>
                    <a:srgbClr val="FFFF00"/>
                  </a:solidFill>
                </a:ln>
                <a:latin typeface="+mn-lt"/>
                <a:cs typeface="+mn-cs"/>
              </a:rPr>
              <a:t>Why is it hard for Evangelical Christians to </a:t>
            </a:r>
            <a:r>
              <a:rPr lang="en-US" sz="3200" dirty="0" smtClean="0">
                <a:ln>
                  <a:solidFill>
                    <a:srgbClr val="FFFF00"/>
                  </a:solidFill>
                </a:ln>
                <a:latin typeface="+mn-lt"/>
                <a:cs typeface="+mn-cs"/>
              </a:rPr>
              <a:t>believe that </a:t>
            </a:r>
            <a:r>
              <a:rPr lang="en-US" sz="3200" dirty="0">
                <a:ln>
                  <a:solidFill>
                    <a:srgbClr val="FFFF00"/>
                  </a:solidFill>
                </a:ln>
                <a:latin typeface="+mn-lt"/>
                <a:cs typeface="+mn-cs"/>
              </a:rPr>
              <a:t>God </a:t>
            </a:r>
            <a:r>
              <a:rPr lang="en-US" sz="3200" dirty="0" smtClean="0">
                <a:ln>
                  <a:solidFill>
                    <a:srgbClr val="FFFF00"/>
                  </a:solidFill>
                </a:ln>
                <a:latin typeface="+mn-lt"/>
                <a:cs typeface="+mn-cs"/>
              </a:rPr>
              <a:t>rewards His people?</a:t>
            </a:r>
            <a:endParaRPr lang="en-US" sz="3200" dirty="0">
              <a:ln>
                <a:solidFill>
                  <a:srgbClr val="FFFF00"/>
                </a:solidFill>
              </a:ln>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16389" name="TextBox 4"/>
          <p:cNvSpPr txBox="1">
            <a:spLocks noChangeArrowheads="1"/>
          </p:cNvSpPr>
          <p:nvPr/>
        </p:nvSpPr>
        <p:spPr bwMode="auto">
          <a:xfrm>
            <a:off x="762000" y="2514600"/>
            <a:ext cx="7620000" cy="2062103"/>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3200" dirty="0">
                <a:latin typeface="Constantia" pitchFamily="18" charset="0"/>
              </a:rPr>
              <a:t>We want to protect the doctrine of </a:t>
            </a:r>
            <a:r>
              <a:rPr lang="en-US" sz="3200" b="1" i="1" dirty="0">
                <a:latin typeface="Constantia" pitchFamily="18" charset="0"/>
              </a:rPr>
              <a:t>salvation by grace</a:t>
            </a:r>
            <a:r>
              <a:rPr lang="en-US" sz="3200" dirty="0">
                <a:latin typeface="Constantia" pitchFamily="18" charset="0"/>
              </a:rPr>
              <a:t> apart from </a:t>
            </a:r>
            <a:r>
              <a:rPr lang="en-US" sz="3200" dirty="0" smtClean="0">
                <a:latin typeface="Constantia" pitchFamily="18" charset="0"/>
              </a:rPr>
              <a:t>works—but we need only teach clearly that rewards come </a:t>
            </a:r>
            <a:r>
              <a:rPr lang="en-US" sz="3200" i="1" dirty="0" smtClean="0">
                <a:latin typeface="Constantia" pitchFamily="18" charset="0"/>
              </a:rPr>
              <a:t>after</a:t>
            </a:r>
            <a:r>
              <a:rPr lang="en-US" sz="3200" dirty="0" smtClean="0">
                <a:latin typeface="Constantia" pitchFamily="18" charset="0"/>
              </a:rPr>
              <a:t> salvation.</a:t>
            </a:r>
            <a:endParaRPr lang="en-US" sz="3200" dirty="0">
              <a:latin typeface="Constantia" pitchFamily="18" charset="0"/>
            </a:endParaRPr>
          </a:p>
        </p:txBody>
      </p:sp>
      <p:pic>
        <p:nvPicPr>
          <p:cNvPr id="6" name="Picture 5" descr="Linus Not Doing.jpg"/>
          <p:cNvPicPr>
            <a:picLocks noChangeAspect="1"/>
          </p:cNvPicPr>
          <p:nvPr/>
        </p:nvPicPr>
        <p:blipFill>
          <a:blip r:embed="rId3" cstate="print"/>
          <a:stretch>
            <a:fillRect/>
          </a:stretch>
        </p:blipFill>
        <p:spPr>
          <a:xfrm>
            <a:off x="457200" y="2590799"/>
            <a:ext cx="8229599" cy="2656331"/>
          </a:xfrm>
          <a:prstGeom prst="rect">
            <a:avLst/>
          </a:prstGeom>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1638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743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a:ln>
                  <a:solidFill>
                    <a:srgbClr val="FFFF00"/>
                  </a:solidFill>
                </a:ln>
                <a:latin typeface="+mn-lt"/>
                <a:cs typeface="+mn-cs"/>
              </a:rPr>
              <a:t>Why is it hard for Evangelical Christians to </a:t>
            </a:r>
            <a:r>
              <a:rPr lang="en-US" sz="3200" dirty="0" smtClean="0">
                <a:ln>
                  <a:solidFill>
                    <a:srgbClr val="FFFF00"/>
                  </a:solidFill>
                </a:ln>
                <a:latin typeface="+mn-lt"/>
                <a:cs typeface="+mn-cs"/>
              </a:rPr>
              <a:t>believe that </a:t>
            </a:r>
            <a:r>
              <a:rPr lang="en-US" sz="3200" dirty="0">
                <a:ln>
                  <a:solidFill>
                    <a:srgbClr val="FFFF00"/>
                  </a:solidFill>
                </a:ln>
                <a:latin typeface="+mn-lt"/>
                <a:cs typeface="+mn-cs"/>
              </a:rPr>
              <a:t>God </a:t>
            </a:r>
            <a:r>
              <a:rPr lang="en-US" sz="3200" dirty="0" smtClean="0">
                <a:ln>
                  <a:solidFill>
                    <a:srgbClr val="FFFF00"/>
                  </a:solidFill>
                </a:ln>
                <a:latin typeface="+mn-lt"/>
                <a:cs typeface="+mn-cs"/>
              </a:rPr>
              <a:t>rewards His people?</a:t>
            </a:r>
            <a:endParaRPr lang="en-US" sz="3200" dirty="0">
              <a:ln>
                <a:solidFill>
                  <a:srgbClr val="FFFF00"/>
                </a:solidFill>
              </a:ln>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16389" name="TextBox 4"/>
          <p:cNvSpPr txBox="1">
            <a:spLocks noChangeArrowheads="1"/>
          </p:cNvSpPr>
          <p:nvPr/>
        </p:nvSpPr>
        <p:spPr bwMode="auto">
          <a:xfrm>
            <a:off x="762000" y="2514600"/>
            <a:ext cx="7620000" cy="3539430"/>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3200" dirty="0">
                <a:latin typeface="Constantia" pitchFamily="18" charset="0"/>
              </a:rPr>
              <a:t>We want to protect the doctrine of </a:t>
            </a:r>
            <a:r>
              <a:rPr lang="en-US" sz="3200" b="1" i="1" dirty="0">
                <a:latin typeface="Constantia" pitchFamily="18" charset="0"/>
              </a:rPr>
              <a:t>salvation by grace</a:t>
            </a:r>
            <a:r>
              <a:rPr lang="en-US" sz="3200" dirty="0">
                <a:latin typeface="Constantia" pitchFamily="18" charset="0"/>
              </a:rPr>
              <a:t> apart from </a:t>
            </a:r>
            <a:r>
              <a:rPr lang="en-US" sz="3200" dirty="0" smtClean="0">
                <a:latin typeface="Constantia" pitchFamily="18" charset="0"/>
              </a:rPr>
              <a:t>works—</a:t>
            </a:r>
            <a:r>
              <a:rPr lang="en-US" sz="3200" dirty="0" smtClean="0">
                <a:solidFill>
                  <a:schemeClr val="tx1">
                    <a:alpha val="0"/>
                  </a:schemeClr>
                </a:solidFill>
                <a:latin typeface="Constantia" pitchFamily="18" charset="0"/>
              </a:rPr>
              <a:t>but we need only teach clearly that rewards come </a:t>
            </a:r>
            <a:r>
              <a:rPr lang="en-US" sz="3200" i="1" dirty="0" smtClean="0">
                <a:solidFill>
                  <a:schemeClr val="tx1">
                    <a:alpha val="0"/>
                  </a:schemeClr>
                </a:solidFill>
                <a:latin typeface="Constantia" pitchFamily="18" charset="0"/>
              </a:rPr>
              <a:t>after</a:t>
            </a:r>
            <a:r>
              <a:rPr lang="en-US" sz="3200" dirty="0" smtClean="0">
                <a:solidFill>
                  <a:schemeClr val="tx1">
                    <a:alpha val="0"/>
                  </a:schemeClr>
                </a:solidFill>
                <a:latin typeface="Constantia" pitchFamily="18" charset="0"/>
              </a:rPr>
              <a:t> salvation. Christ’s encouragement to “store up treasures in heaven” (Matthew 6.20) implies a </a:t>
            </a:r>
            <a:r>
              <a:rPr lang="en-US" sz="3200" i="1" dirty="0" smtClean="0">
                <a:solidFill>
                  <a:schemeClr val="tx1">
                    <a:alpha val="0"/>
                  </a:schemeClr>
                </a:solidFill>
                <a:latin typeface="Constantia" pitchFamily="18" charset="0"/>
              </a:rPr>
              <a:t>future</a:t>
            </a:r>
            <a:r>
              <a:rPr lang="en-US" sz="3200" dirty="0" smtClean="0">
                <a:solidFill>
                  <a:schemeClr val="tx1">
                    <a:alpha val="0"/>
                  </a:schemeClr>
                </a:solidFill>
                <a:latin typeface="Constantia" pitchFamily="18" charset="0"/>
              </a:rPr>
              <a:t> reward.</a:t>
            </a:r>
            <a:endParaRPr lang="en-US" sz="3200" dirty="0">
              <a:solidFill>
                <a:schemeClr val="tx1">
                  <a:alpha val="0"/>
                </a:schemeClr>
              </a:solidFill>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1638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743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a:ln>
                  <a:solidFill>
                    <a:srgbClr val="FFFF00"/>
                  </a:solidFill>
                </a:ln>
                <a:latin typeface="+mn-lt"/>
                <a:cs typeface="+mn-cs"/>
              </a:rPr>
              <a:t>Why is it hard for Evangelical Christians to </a:t>
            </a:r>
            <a:r>
              <a:rPr lang="en-US" sz="3200" dirty="0" smtClean="0">
                <a:ln>
                  <a:solidFill>
                    <a:srgbClr val="FFFF00"/>
                  </a:solidFill>
                </a:ln>
                <a:latin typeface="+mn-lt"/>
                <a:cs typeface="+mn-cs"/>
              </a:rPr>
              <a:t>believe that </a:t>
            </a:r>
            <a:r>
              <a:rPr lang="en-US" sz="3200" dirty="0">
                <a:ln>
                  <a:solidFill>
                    <a:srgbClr val="FFFF00"/>
                  </a:solidFill>
                </a:ln>
                <a:latin typeface="+mn-lt"/>
                <a:cs typeface="+mn-cs"/>
              </a:rPr>
              <a:t>God </a:t>
            </a:r>
            <a:r>
              <a:rPr lang="en-US" sz="3200" dirty="0" smtClean="0">
                <a:ln>
                  <a:solidFill>
                    <a:srgbClr val="FFFF00"/>
                  </a:solidFill>
                </a:ln>
                <a:latin typeface="+mn-lt"/>
                <a:cs typeface="+mn-cs"/>
              </a:rPr>
              <a:t>rewards His people?</a:t>
            </a:r>
            <a:endParaRPr lang="en-US" sz="3200" dirty="0">
              <a:ln>
                <a:solidFill>
                  <a:srgbClr val="FFFF00"/>
                </a:solidFill>
              </a:ln>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16389" name="TextBox 4"/>
          <p:cNvSpPr txBox="1">
            <a:spLocks noChangeArrowheads="1"/>
          </p:cNvSpPr>
          <p:nvPr/>
        </p:nvSpPr>
        <p:spPr bwMode="auto">
          <a:xfrm>
            <a:off x="762000" y="2514600"/>
            <a:ext cx="7620000" cy="3539430"/>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3200" dirty="0">
                <a:latin typeface="Constantia" pitchFamily="18" charset="0"/>
              </a:rPr>
              <a:t>We want to protect the doctrine of </a:t>
            </a:r>
            <a:r>
              <a:rPr lang="en-US" sz="3200" b="1" i="1" dirty="0">
                <a:latin typeface="Constantia" pitchFamily="18" charset="0"/>
              </a:rPr>
              <a:t>salvation by grace</a:t>
            </a:r>
            <a:r>
              <a:rPr lang="en-US" sz="3200" dirty="0">
                <a:latin typeface="Constantia" pitchFamily="18" charset="0"/>
              </a:rPr>
              <a:t> apart from </a:t>
            </a:r>
            <a:r>
              <a:rPr lang="en-US" sz="3200" dirty="0" smtClean="0">
                <a:latin typeface="Constantia" pitchFamily="18" charset="0"/>
              </a:rPr>
              <a:t>works—but we need only teach clearly that rewards come </a:t>
            </a:r>
            <a:r>
              <a:rPr lang="en-US" sz="3200" i="1" dirty="0" smtClean="0">
                <a:latin typeface="Constantia" pitchFamily="18" charset="0"/>
              </a:rPr>
              <a:t>after</a:t>
            </a:r>
            <a:r>
              <a:rPr lang="en-US" sz="3200" dirty="0" smtClean="0">
                <a:latin typeface="Constantia" pitchFamily="18" charset="0"/>
              </a:rPr>
              <a:t> salvation. </a:t>
            </a:r>
            <a:r>
              <a:rPr lang="en-US" sz="3200" dirty="0" smtClean="0">
                <a:solidFill>
                  <a:srgbClr val="FFFF00">
                    <a:alpha val="80000"/>
                  </a:srgbClr>
                </a:solidFill>
                <a:latin typeface="Constantia" pitchFamily="18" charset="0"/>
              </a:rPr>
              <a:t>Christ’s encouragement to “store up treasures in heaven” (Matthew 6.20) implies a </a:t>
            </a:r>
            <a:r>
              <a:rPr lang="en-US" sz="3200" i="1" dirty="0" smtClean="0">
                <a:solidFill>
                  <a:srgbClr val="FFFF00">
                    <a:alpha val="80000"/>
                  </a:srgbClr>
                </a:solidFill>
                <a:latin typeface="Constantia" pitchFamily="18" charset="0"/>
              </a:rPr>
              <a:t>future</a:t>
            </a:r>
            <a:r>
              <a:rPr lang="en-US" sz="3200" dirty="0" smtClean="0">
                <a:solidFill>
                  <a:srgbClr val="FFFF00">
                    <a:alpha val="80000"/>
                  </a:srgbClr>
                </a:solidFill>
                <a:latin typeface="Constantia" pitchFamily="18" charset="0"/>
              </a:rPr>
              <a:t> reward.</a:t>
            </a:r>
            <a:endParaRPr lang="en-US" sz="3200" dirty="0">
              <a:solidFill>
                <a:srgbClr val="FFFF00">
                  <a:alpha val="80000"/>
                </a:srgbClr>
              </a:solidFill>
              <a:latin typeface="Constantia" pitchFamily="18" charset="0"/>
            </a:endParaRPr>
          </a:p>
        </p:txBody>
      </p:sp>
    </p:spTree>
    <p:extLst>
      <p:ext uri="{BB962C8B-B14F-4D97-AF65-F5344CB8AC3E}">
        <p14:creationId xmlns:p14="http://schemas.microsoft.com/office/powerpoint/2010/main" val="3644352345"/>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2531"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8288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smtClean="0">
                <a:ln>
                  <a:solidFill>
                    <a:srgbClr val="FFFF00"/>
                  </a:solidFill>
                </a:ln>
                <a:latin typeface="Constantia" pitchFamily="18" charset="0"/>
              </a:rPr>
              <a:t>Why is it hard for Evangelical Christians to believe that God rewards His people?</a:t>
            </a: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22533" name="TextBox 4"/>
          <p:cNvSpPr txBox="1">
            <a:spLocks noChangeArrowheads="1"/>
          </p:cNvSpPr>
          <p:nvPr/>
        </p:nvSpPr>
        <p:spPr bwMode="auto">
          <a:xfrm>
            <a:off x="762000" y="2514600"/>
            <a:ext cx="7620000" cy="2554545"/>
          </a:xfrm>
          <a:prstGeom prst="rect">
            <a:avLst/>
          </a:prstGeom>
          <a:noFill/>
          <a:ln w="9525">
            <a:noFill/>
            <a:miter lim="800000"/>
            <a:headEnd/>
            <a:tailEnd/>
          </a:ln>
        </p:spPr>
        <p:txBody>
          <a:bodyPr>
            <a:spAutoFit/>
          </a:bodyPr>
          <a:lstStyle/>
          <a:p>
            <a:pPr marL="514350" indent="-514350">
              <a:buFont typeface="+mj-lt"/>
              <a:buAutoNum type="arabicPeriod" startAt="2"/>
            </a:pPr>
            <a:r>
              <a:rPr lang="en-US" sz="3200" dirty="0" smtClean="0">
                <a:latin typeface="Constantia" pitchFamily="18" charset="0"/>
              </a:rPr>
              <a:t>We’re lazy. We’re too </a:t>
            </a:r>
            <a:r>
              <a:rPr lang="en-US" sz="3200" dirty="0">
                <a:latin typeface="Constantia" pitchFamily="18" charset="0"/>
              </a:rPr>
              <a:t>happy to accept God’s free gift without having to think about good works. </a:t>
            </a:r>
            <a:r>
              <a:rPr lang="en-US" sz="3200" dirty="0" smtClean="0">
                <a:latin typeface="Constantia" pitchFamily="18" charset="0"/>
              </a:rPr>
              <a:t>(But see Eph 2.10 and 1John </a:t>
            </a:r>
            <a:r>
              <a:rPr lang="en-US" sz="3200" dirty="0">
                <a:latin typeface="Constantia" pitchFamily="18" charset="0"/>
              </a:rPr>
              <a:t>3.7!)</a:t>
            </a:r>
          </a:p>
          <a:p>
            <a:pPr marL="342900" indent="-342900">
              <a:buFont typeface="Constantia" pitchFamily="18" charset="0"/>
              <a:buAutoNum type="arabicPeriod" startAt="2"/>
            </a:pPr>
            <a:endParaRPr lang="en-US" sz="3200" dirty="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3555"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smtClean="0">
                <a:ln>
                  <a:solidFill>
                    <a:srgbClr val="FFFF00"/>
                  </a:solidFill>
                </a:ln>
                <a:latin typeface="Constantia" pitchFamily="18" charset="0"/>
              </a:rPr>
              <a:t>Why is it hard for Evangelical Christians to believe that God rewards His people?</a:t>
            </a:r>
          </a:p>
          <a:p>
            <a:pPr marL="514350" indent="-514350" fontAlgn="auto">
              <a:spcBef>
                <a:spcPts val="0"/>
              </a:spcBef>
              <a:spcAft>
                <a:spcPts val="1800"/>
              </a:spcAft>
              <a:buClr>
                <a:srgbClr val="FFFF00"/>
              </a:buClr>
              <a:buSzPct val="85000"/>
              <a:buFont typeface="Wingdings" pitchFamily="2" charset="2"/>
              <a:buChar char="v"/>
              <a:defRPr/>
            </a:pPr>
            <a:endParaRPr lang="en-US" sz="3200" dirty="0">
              <a:ln>
                <a:solidFill>
                  <a:srgbClr val="FFFF00"/>
                </a:solidFill>
              </a:ln>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23557" name="TextBox 4"/>
          <p:cNvSpPr txBox="1">
            <a:spLocks noChangeArrowheads="1"/>
          </p:cNvSpPr>
          <p:nvPr/>
        </p:nvSpPr>
        <p:spPr bwMode="auto">
          <a:xfrm>
            <a:off x="762000" y="2514600"/>
            <a:ext cx="7620000" cy="1077913"/>
          </a:xfrm>
          <a:prstGeom prst="rect">
            <a:avLst/>
          </a:prstGeom>
          <a:noFill/>
          <a:ln w="9525">
            <a:noFill/>
            <a:miter lim="800000"/>
            <a:headEnd/>
            <a:tailEnd/>
          </a:ln>
        </p:spPr>
        <p:txBody>
          <a:bodyPr>
            <a:spAutoFit/>
          </a:bodyPr>
          <a:lstStyle/>
          <a:p>
            <a:pPr marL="514350" indent="-514350">
              <a:buFont typeface="Constantia" pitchFamily="18" charset="0"/>
              <a:buAutoNum type="arabicPeriod" startAt="3"/>
            </a:pPr>
            <a:r>
              <a:rPr lang="en-US" sz="3200" dirty="0">
                <a:latin typeface="Constantia" pitchFamily="18" charset="0"/>
              </a:rPr>
              <a:t>We’ve been conditioned to believe that we glorify God by </a:t>
            </a:r>
            <a:r>
              <a:rPr lang="en-US" sz="3200" b="1" i="1" dirty="0">
                <a:latin typeface="Constantia" pitchFamily="18" charset="0"/>
              </a:rPr>
              <a:t>not doing stuff.</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457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743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3200" dirty="0">
                <a:latin typeface="+mn-lt"/>
                <a:cs typeface="+mn-cs"/>
              </a:rPr>
              <a:t>Would a marriage succeed if both spouses did nothing more than stay out of each other’s way, trying not to offend each other?</a:t>
            </a: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pic>
        <p:nvPicPr>
          <p:cNvPr id="2" name="Picture 1" descr="Spouses Avoiding.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0800" y="3276600"/>
            <a:ext cx="4133142" cy="2743200"/>
          </a:xfrm>
          <a:prstGeom prst="rect">
            <a:avLst/>
          </a:prstGeom>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457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3200" dirty="0" smtClean="0">
                <a:latin typeface="+mn-lt"/>
                <a:cs typeface="+mn-cs"/>
              </a:rPr>
              <a:t>Yet this is the approach many take to their relationship with God.</a:t>
            </a:r>
            <a:endParaRPr lang="en-US" sz="3200" dirty="0">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atin typeface="+mn-lt"/>
              <a:cs typeface="+mn-cs"/>
            </a:endParaRPr>
          </a:p>
        </p:txBody>
      </p:sp>
    </p:spTree>
    <p:extLst>
      <p:ext uri="{BB962C8B-B14F-4D97-AF65-F5344CB8AC3E}">
        <p14:creationId xmlns:p14="http://schemas.microsoft.com/office/powerpoint/2010/main" val="3488010272"/>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457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3200" dirty="0" smtClean="0">
                <a:latin typeface="+mn-lt"/>
                <a:cs typeface="+mn-cs"/>
              </a:rPr>
              <a:t>Yet this is the approach many take to their relationship with God. It is the Buddhist approach to Christianity:</a:t>
            </a:r>
            <a:endParaRPr lang="en-US" sz="3200" dirty="0">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n>
                <a:solidFill>
                  <a:srgbClr val="FFFF00"/>
                </a:solidFill>
              </a:ln>
              <a:latin typeface="+mn-lt"/>
              <a:cs typeface="+mn-cs"/>
            </a:endParaRPr>
          </a:p>
        </p:txBody>
      </p:sp>
      <p:sp>
        <p:nvSpPr>
          <p:cNvPr id="5" name="TextBox 4"/>
          <p:cNvSpPr txBox="1"/>
          <p:nvPr/>
        </p:nvSpPr>
        <p:spPr>
          <a:xfrm>
            <a:off x="762000" y="3581400"/>
            <a:ext cx="7620000" cy="1969770"/>
          </a:xfrm>
          <a:prstGeom prst="rect">
            <a:avLst/>
          </a:prstGeom>
          <a:noFill/>
        </p:spPr>
        <p:txBody>
          <a:bodyPr>
            <a:spAutoFit/>
          </a:bodyPr>
          <a:lstStyle/>
          <a:p>
            <a:pPr algn="ctr" fontAlgn="auto">
              <a:spcBef>
                <a:spcPts val="0"/>
              </a:spcBef>
              <a:spcAft>
                <a:spcPts val="0"/>
              </a:spcAft>
              <a:defRPr/>
            </a:pPr>
            <a:r>
              <a:rPr lang="en-US" sz="4000" i="1" dirty="0" smtClean="0">
                <a:ln>
                  <a:solidFill>
                    <a:srgbClr val="FFFF00"/>
                  </a:solidFill>
                </a:ln>
                <a:solidFill>
                  <a:srgbClr val="002060"/>
                </a:solidFill>
                <a:latin typeface="+mn-lt"/>
                <a:cs typeface="+mn-cs"/>
              </a:rPr>
              <a:t>Hurt not others with that which pains yourself</a:t>
            </a:r>
            <a:r>
              <a:rPr lang="en-US" sz="4000" dirty="0" smtClean="0">
                <a:ln>
                  <a:solidFill>
                    <a:srgbClr val="FFFF00"/>
                  </a:solidFill>
                </a:ln>
                <a:solidFill>
                  <a:srgbClr val="002060"/>
                </a:solidFill>
                <a:latin typeface="+mn-lt"/>
                <a:cs typeface="+mn-cs"/>
              </a:rPr>
              <a:t>. </a:t>
            </a:r>
            <a:endParaRPr lang="en-US" sz="4000" dirty="0">
              <a:ln>
                <a:solidFill>
                  <a:srgbClr val="FFFF00"/>
                </a:solidFill>
              </a:ln>
              <a:solidFill>
                <a:srgbClr val="002060"/>
              </a:solidFill>
              <a:latin typeface="+mn-lt"/>
              <a:cs typeface="+mn-cs"/>
            </a:endParaRPr>
          </a:p>
          <a:p>
            <a:pPr algn="ctr" fontAlgn="auto">
              <a:spcBef>
                <a:spcPts val="1200"/>
              </a:spcBef>
              <a:spcAft>
                <a:spcPts val="0"/>
              </a:spcAft>
              <a:defRPr/>
            </a:pPr>
            <a:r>
              <a:rPr lang="en-US" sz="3200" dirty="0" smtClean="0">
                <a:solidFill>
                  <a:schemeClr val="accent1">
                    <a:lumMod val="50000"/>
                  </a:schemeClr>
                </a:solidFill>
                <a:latin typeface="+mn-lt"/>
                <a:cs typeface="+mn-cs"/>
              </a:rPr>
              <a:t>Udanavarga 5.18 (560 BC)</a:t>
            </a:r>
            <a:endParaRPr lang="en-US" sz="3200" dirty="0">
              <a:solidFill>
                <a:schemeClr val="accent1">
                  <a:lumMod val="50000"/>
                </a:schemeClr>
              </a:solidFill>
              <a:latin typeface="+mn-lt"/>
              <a:cs typeface="+mn-cs"/>
            </a:endParaRPr>
          </a:p>
        </p:txBody>
      </p:sp>
    </p:spTree>
    <p:extLst>
      <p:ext uri="{BB962C8B-B14F-4D97-AF65-F5344CB8AC3E}">
        <p14:creationId xmlns:p14="http://schemas.microsoft.com/office/powerpoint/2010/main" val="303393053"/>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457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3200" dirty="0" smtClean="0">
                <a:latin typeface="+mn-lt"/>
                <a:cs typeface="+mn-cs"/>
              </a:rPr>
              <a:t>It is also the Confucian approach to Christianity:</a:t>
            </a:r>
            <a:endParaRPr lang="en-US" sz="3200" dirty="0">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atin typeface="+mn-lt"/>
              <a:cs typeface="+mn-cs"/>
            </a:endParaRPr>
          </a:p>
        </p:txBody>
      </p:sp>
      <p:sp>
        <p:nvSpPr>
          <p:cNvPr id="5" name="TextBox 4"/>
          <p:cNvSpPr txBox="1"/>
          <p:nvPr/>
        </p:nvSpPr>
        <p:spPr>
          <a:xfrm>
            <a:off x="762000" y="3581400"/>
            <a:ext cx="7620000" cy="1969770"/>
          </a:xfrm>
          <a:prstGeom prst="rect">
            <a:avLst/>
          </a:prstGeom>
          <a:noFill/>
        </p:spPr>
        <p:txBody>
          <a:bodyPr>
            <a:spAutoFit/>
          </a:bodyPr>
          <a:lstStyle/>
          <a:p>
            <a:pPr algn="ctr" fontAlgn="auto">
              <a:spcBef>
                <a:spcPts val="0"/>
              </a:spcBef>
              <a:spcAft>
                <a:spcPts val="0"/>
              </a:spcAft>
              <a:defRPr/>
            </a:pPr>
            <a:r>
              <a:rPr lang="en-US" sz="4000" i="1" dirty="0" smtClean="0">
                <a:ln>
                  <a:solidFill>
                    <a:srgbClr val="FFFF00"/>
                  </a:solidFill>
                </a:ln>
                <a:solidFill>
                  <a:srgbClr val="002060"/>
                </a:solidFill>
                <a:latin typeface="+mn-lt"/>
                <a:cs typeface="+mn-cs"/>
              </a:rPr>
              <a:t>What you do not want done to yourself, do not do to others</a:t>
            </a:r>
            <a:r>
              <a:rPr lang="en-US" sz="4000" dirty="0" smtClean="0">
                <a:ln>
                  <a:solidFill>
                    <a:srgbClr val="FFFF00"/>
                  </a:solidFill>
                </a:ln>
                <a:solidFill>
                  <a:srgbClr val="002060"/>
                </a:solidFill>
                <a:latin typeface="+mn-lt"/>
                <a:cs typeface="+mn-cs"/>
              </a:rPr>
              <a:t>. </a:t>
            </a:r>
            <a:endParaRPr lang="en-US" sz="4000" dirty="0">
              <a:ln>
                <a:solidFill>
                  <a:srgbClr val="FFFF00"/>
                </a:solidFill>
              </a:ln>
              <a:solidFill>
                <a:srgbClr val="002060"/>
              </a:solidFill>
              <a:latin typeface="+mn-lt"/>
              <a:cs typeface="+mn-cs"/>
            </a:endParaRPr>
          </a:p>
          <a:p>
            <a:pPr algn="ctr" fontAlgn="auto">
              <a:spcBef>
                <a:spcPts val="1200"/>
              </a:spcBef>
              <a:spcAft>
                <a:spcPts val="0"/>
              </a:spcAft>
              <a:defRPr/>
            </a:pPr>
            <a:r>
              <a:rPr lang="en-US" sz="3200" dirty="0" smtClean="0">
                <a:solidFill>
                  <a:schemeClr val="accent1">
                    <a:lumMod val="50000"/>
                  </a:schemeClr>
                </a:solidFill>
                <a:latin typeface="+mn-lt"/>
                <a:cs typeface="+mn-cs"/>
              </a:rPr>
              <a:t>Analects of Confucius 15.23 (after 479 BC)</a:t>
            </a:r>
            <a:endParaRPr lang="en-US" sz="3200" dirty="0">
              <a:solidFill>
                <a:schemeClr val="accent1">
                  <a:lumMod val="50000"/>
                </a:schemeClr>
              </a:solidFill>
              <a:latin typeface="+mn-lt"/>
              <a:cs typeface="+mn-cs"/>
            </a:endParaRPr>
          </a:p>
        </p:txBody>
      </p:sp>
    </p:spTree>
    <p:extLst>
      <p:ext uri="{BB962C8B-B14F-4D97-AF65-F5344CB8AC3E}">
        <p14:creationId xmlns:p14="http://schemas.microsoft.com/office/powerpoint/2010/main" val="1086841612"/>
      </p:ext>
    </p:extLst>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5603"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9718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3200" dirty="0">
                <a:latin typeface="+mn-lt"/>
                <a:cs typeface="+mn-cs"/>
              </a:rPr>
              <a:t>No, we glorify and please God by what we </a:t>
            </a:r>
            <a:r>
              <a:rPr lang="en-US" sz="3200" i="1" dirty="0">
                <a:latin typeface="+mn-lt"/>
                <a:cs typeface="+mn-cs"/>
              </a:rPr>
              <a:t>DO,</a:t>
            </a:r>
            <a:r>
              <a:rPr lang="en-US" sz="3200" dirty="0">
                <a:latin typeface="+mn-lt"/>
                <a:cs typeface="+mn-cs"/>
              </a:rPr>
              <a:t> more than by what we don’t do. It should not surprise us that He rewards us for what we </a:t>
            </a:r>
            <a:r>
              <a:rPr lang="en-US" sz="3200" i="1" dirty="0" smtClean="0">
                <a:latin typeface="+mn-lt"/>
                <a:cs typeface="+mn-cs"/>
              </a:rPr>
              <a:t>do </a:t>
            </a:r>
            <a:r>
              <a:rPr lang="en-US" sz="3200" dirty="0" smtClean="0">
                <a:latin typeface="+mn-lt"/>
                <a:cs typeface="+mn-cs"/>
              </a:rPr>
              <a:t>(1Corinthians 3.8).</a:t>
            </a:r>
            <a:endParaRPr lang="en-US" sz="3200" dirty="0">
              <a:latin typeface="+mn-lt"/>
              <a:cs typeface="+mn-cs"/>
            </a:endParaRPr>
          </a:p>
          <a:p>
            <a:pPr marL="274320" indent="-274320" fontAlgn="auto">
              <a:spcBef>
                <a:spcPts val="600"/>
              </a:spcBef>
              <a:spcAft>
                <a:spcPts val="1800"/>
              </a:spcAft>
              <a:buClr>
                <a:schemeClr val="accent2"/>
              </a:buClr>
              <a:buSzPct val="85000"/>
              <a:buFont typeface="Wingdings 2"/>
              <a:buNone/>
              <a:defRPr/>
            </a:pPr>
            <a:endParaRPr lang="en-US" sz="4000" dirty="0">
              <a:latin typeface="+mn-lt"/>
              <a:cs typeface="+mn-cs"/>
            </a:endParaRPr>
          </a:p>
        </p:txBody>
      </p:sp>
      <p:sp>
        <p:nvSpPr>
          <p:cNvPr id="5" name="TextBox 4"/>
          <p:cNvSpPr txBox="1"/>
          <p:nvPr/>
        </p:nvSpPr>
        <p:spPr>
          <a:xfrm>
            <a:off x="762000" y="3886200"/>
            <a:ext cx="7620000" cy="1954381"/>
          </a:xfrm>
          <a:prstGeom prst="rect">
            <a:avLst/>
          </a:prstGeom>
          <a:noFill/>
        </p:spPr>
        <p:txBody>
          <a:bodyPr>
            <a:spAutoFit/>
          </a:bodyPr>
          <a:lstStyle/>
          <a:p>
            <a:pPr marL="342900" indent="-342900" algn="ctr" fontAlgn="auto">
              <a:spcBef>
                <a:spcPts val="0"/>
              </a:spcBef>
              <a:spcAft>
                <a:spcPts val="0"/>
              </a:spcAft>
              <a:defRPr/>
            </a:pPr>
            <a:r>
              <a:rPr lang="en-US" sz="4000" i="1" dirty="0">
                <a:ln>
                  <a:solidFill>
                    <a:srgbClr val="FFFF00"/>
                  </a:solidFill>
                </a:ln>
                <a:solidFill>
                  <a:srgbClr val="002060"/>
                </a:solidFill>
                <a:latin typeface="+mn-lt"/>
                <a:cs typeface="+mn-cs"/>
              </a:rPr>
              <a:t>Do</a:t>
            </a:r>
            <a:r>
              <a:rPr lang="en-US" sz="4000" dirty="0">
                <a:ln>
                  <a:solidFill>
                    <a:srgbClr val="FFFF00"/>
                  </a:solidFill>
                </a:ln>
                <a:solidFill>
                  <a:srgbClr val="002060"/>
                </a:solidFill>
                <a:latin typeface="+mn-lt"/>
                <a:cs typeface="+mn-cs"/>
              </a:rPr>
              <a:t> to others as </a:t>
            </a:r>
          </a:p>
          <a:p>
            <a:pPr marL="342900" indent="-342900" algn="ctr" fontAlgn="auto">
              <a:spcBef>
                <a:spcPts val="0"/>
              </a:spcBef>
              <a:spcAft>
                <a:spcPts val="0"/>
              </a:spcAft>
              <a:defRPr/>
            </a:pPr>
            <a:r>
              <a:rPr lang="en-US" sz="4000" dirty="0">
                <a:ln>
                  <a:solidFill>
                    <a:srgbClr val="FFFF00"/>
                  </a:solidFill>
                </a:ln>
                <a:solidFill>
                  <a:srgbClr val="002060"/>
                </a:solidFill>
                <a:latin typeface="+mn-lt"/>
                <a:cs typeface="+mn-cs"/>
              </a:rPr>
              <a:t>you would have them do to you. </a:t>
            </a:r>
          </a:p>
          <a:p>
            <a:pPr marL="342900" indent="-342900" algn="ctr" fontAlgn="auto">
              <a:spcBef>
                <a:spcPts val="600"/>
              </a:spcBef>
              <a:spcAft>
                <a:spcPts val="0"/>
              </a:spcAft>
              <a:defRPr/>
            </a:pPr>
            <a:r>
              <a:rPr lang="en-US" sz="3200" dirty="0">
                <a:solidFill>
                  <a:schemeClr val="accent1">
                    <a:lumMod val="50000"/>
                  </a:schemeClr>
                </a:solidFill>
                <a:latin typeface="+mn-lt"/>
                <a:cs typeface="+mn-cs"/>
              </a:rPr>
              <a:t>Jesus in Luke 6.31 (NIV)</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838200" y="914400"/>
            <a:ext cx="7543800" cy="5078313"/>
          </a:xfrm>
          <a:prstGeom prst="rect">
            <a:avLst/>
          </a:prstGeom>
          <a:noFill/>
          <a:ln w="9525">
            <a:noFill/>
            <a:miter lim="800000"/>
            <a:headEnd/>
            <a:tailEnd/>
          </a:ln>
        </p:spPr>
        <p:txBody>
          <a:bodyPr>
            <a:spAutoFit/>
          </a:bodyPr>
          <a:lstStyle/>
          <a:p>
            <a:r>
              <a:rPr lang="en-US" sz="3600" b="1" dirty="0">
                <a:solidFill>
                  <a:srgbClr val="FFFF00"/>
                </a:solidFill>
                <a:latin typeface="Constantia" pitchFamily="18" charset="0"/>
              </a:rPr>
              <a:t>A</a:t>
            </a:r>
            <a:r>
              <a:rPr lang="en-US" sz="2400" b="1" dirty="0">
                <a:solidFill>
                  <a:srgbClr val="FFFF00"/>
                </a:solidFill>
                <a:latin typeface="Constantia" pitchFamily="18" charset="0"/>
              </a:rPr>
              <a:t> </a:t>
            </a:r>
            <a:r>
              <a:rPr lang="en-US" sz="2400" b="1" dirty="0" smtClean="0">
                <a:solidFill>
                  <a:srgbClr val="FFFF00"/>
                </a:solidFill>
                <a:latin typeface="Constantia" pitchFamily="18" charset="0"/>
              </a:rPr>
              <a:t>Good King</a:t>
            </a:r>
            <a:r>
              <a:rPr lang="en-US" sz="2400" dirty="0" smtClean="0">
                <a:latin typeface="Constantia" pitchFamily="18" charset="0"/>
              </a:rPr>
              <a:t> </a:t>
            </a:r>
            <a:r>
              <a:rPr lang="en-US" sz="2400" dirty="0">
                <a:latin typeface="Constantia" pitchFamily="18" charset="0"/>
              </a:rPr>
              <a:t>and an evil king in </a:t>
            </a:r>
            <a:r>
              <a:rPr lang="en-US" sz="2400" dirty="0" smtClean="0">
                <a:latin typeface="Constantia" pitchFamily="18" charset="0"/>
              </a:rPr>
              <a:t>neighboring </a:t>
            </a:r>
            <a:r>
              <a:rPr lang="en-US" sz="2400" dirty="0">
                <a:latin typeface="Constantia" pitchFamily="18" charset="0"/>
              </a:rPr>
              <a:t>countries wage a great war. The evil king takes prisoners and puts them in chains to await </a:t>
            </a:r>
            <a:r>
              <a:rPr lang="en-US" sz="2400" dirty="0" smtClean="0">
                <a:latin typeface="Constantia" pitchFamily="18" charset="0"/>
              </a:rPr>
              <a:t>torture and execution. He tells </a:t>
            </a:r>
            <a:r>
              <a:rPr lang="en-US" sz="2400" dirty="0">
                <a:latin typeface="Constantia" pitchFamily="18" charset="0"/>
              </a:rPr>
              <a:t>the </a:t>
            </a:r>
            <a:r>
              <a:rPr lang="en-US" sz="2400" dirty="0" smtClean="0">
                <a:latin typeface="Constantia" pitchFamily="18" charset="0"/>
              </a:rPr>
              <a:t>Good King </a:t>
            </a:r>
            <a:r>
              <a:rPr lang="en-US" sz="2400" dirty="0">
                <a:latin typeface="Constantia" pitchFamily="18" charset="0"/>
              </a:rPr>
              <a:t>that </a:t>
            </a:r>
            <a:r>
              <a:rPr lang="en-US" sz="2400" dirty="0" smtClean="0">
                <a:latin typeface="Constantia" pitchFamily="18" charset="0"/>
              </a:rPr>
              <a:t>the prisoners can </a:t>
            </a:r>
            <a:r>
              <a:rPr lang="en-US" sz="2400" dirty="0">
                <a:latin typeface="Constantia" pitchFamily="18" charset="0"/>
              </a:rPr>
              <a:t>be </a:t>
            </a:r>
            <a:r>
              <a:rPr lang="en-US" sz="2400" dirty="0" smtClean="0">
                <a:latin typeface="Constantia" pitchFamily="18" charset="0"/>
              </a:rPr>
              <a:t>redeemed, but only for </a:t>
            </a:r>
            <a:r>
              <a:rPr lang="en-US" sz="2400" dirty="0">
                <a:latin typeface="Constantia" pitchFamily="18" charset="0"/>
              </a:rPr>
              <a:t>a price equivalent to </a:t>
            </a:r>
            <a:r>
              <a:rPr lang="en-US" sz="2400" dirty="0" smtClean="0">
                <a:latin typeface="Constantia" pitchFamily="18" charset="0"/>
              </a:rPr>
              <a:t>700-years</a:t>
            </a:r>
            <a:r>
              <a:rPr lang="en-US" sz="2400" dirty="0">
                <a:latin typeface="Constantia" pitchFamily="18" charset="0"/>
              </a:rPr>
              <a:t>’ wages </a:t>
            </a:r>
            <a:r>
              <a:rPr lang="en-US" sz="2400" i="1" dirty="0">
                <a:latin typeface="Constantia" pitchFamily="18" charset="0"/>
              </a:rPr>
              <a:t>each</a:t>
            </a:r>
            <a:r>
              <a:rPr lang="en-US" sz="2400" dirty="0">
                <a:latin typeface="Constantia" pitchFamily="18" charset="0"/>
              </a:rPr>
              <a:t>. </a:t>
            </a:r>
            <a:r>
              <a:rPr lang="en-US" sz="2400" dirty="0" smtClean="0">
                <a:latin typeface="Constantia" pitchFamily="18" charset="0"/>
              </a:rPr>
              <a:t>The Good King </a:t>
            </a:r>
            <a:r>
              <a:rPr lang="en-US" sz="2400" dirty="0">
                <a:latin typeface="Constantia" pitchFamily="18" charset="0"/>
              </a:rPr>
              <a:t>sends word to his people who </a:t>
            </a:r>
            <a:r>
              <a:rPr lang="en-US" sz="2400" dirty="0" smtClean="0">
                <a:latin typeface="Constantia" pitchFamily="18" charset="0"/>
              </a:rPr>
              <a:t>are condemned </a:t>
            </a:r>
            <a:r>
              <a:rPr lang="en-US" sz="2400" dirty="0">
                <a:latin typeface="Constantia" pitchFamily="18" charset="0"/>
              </a:rPr>
              <a:t>in the foreign land, saying, </a:t>
            </a:r>
            <a:r>
              <a:rPr lang="en-US" sz="2400" dirty="0" smtClean="0">
                <a:latin typeface="Constantia" pitchFamily="18" charset="0"/>
              </a:rPr>
              <a:t>“I </a:t>
            </a:r>
            <a:r>
              <a:rPr lang="en-US" sz="2400" dirty="0">
                <a:latin typeface="Constantia" pitchFamily="18" charset="0"/>
              </a:rPr>
              <a:t>offer </a:t>
            </a:r>
            <a:r>
              <a:rPr lang="en-US" sz="2400" dirty="0" smtClean="0">
                <a:latin typeface="Constantia" pitchFamily="18" charset="0"/>
              </a:rPr>
              <a:t>to pay </a:t>
            </a:r>
            <a:r>
              <a:rPr lang="en-US" sz="2400" dirty="0">
                <a:latin typeface="Constantia" pitchFamily="18" charset="0"/>
              </a:rPr>
              <a:t>your redemption price and repatriate </a:t>
            </a:r>
            <a:r>
              <a:rPr lang="en-US" sz="2400" dirty="0" smtClean="0">
                <a:latin typeface="Constantia" pitchFamily="18" charset="0"/>
              </a:rPr>
              <a:t>you, </a:t>
            </a:r>
            <a:r>
              <a:rPr lang="en-US" sz="2400" b="1" i="1" dirty="0" smtClean="0">
                <a:latin typeface="Constantia" pitchFamily="18" charset="0"/>
              </a:rPr>
              <a:t>all as a free gift. </a:t>
            </a:r>
            <a:r>
              <a:rPr lang="en-US" sz="2400" dirty="0">
                <a:latin typeface="Constantia" pitchFamily="18" charset="0"/>
              </a:rPr>
              <a:t>When you return home, I will give you suitable </a:t>
            </a:r>
            <a:r>
              <a:rPr lang="en-US" sz="2400" dirty="0" smtClean="0">
                <a:latin typeface="Constantia" pitchFamily="18" charset="0"/>
              </a:rPr>
              <a:t>employment </a:t>
            </a:r>
            <a:r>
              <a:rPr lang="en-US" sz="2400" dirty="0">
                <a:latin typeface="Constantia" pitchFamily="18" charset="0"/>
              </a:rPr>
              <a:t>in my government.” All the prisoners </a:t>
            </a:r>
            <a:r>
              <a:rPr lang="en-US" sz="2400" dirty="0" smtClean="0">
                <a:latin typeface="Constantia" pitchFamily="18" charset="0"/>
              </a:rPr>
              <a:t>accept  </a:t>
            </a:r>
            <a:r>
              <a:rPr lang="en-US" sz="2400" dirty="0">
                <a:latin typeface="Constantia" pitchFamily="18" charset="0"/>
              </a:rPr>
              <a:t>their </a:t>
            </a:r>
            <a:r>
              <a:rPr lang="en-US" sz="2400" dirty="0" smtClean="0">
                <a:latin typeface="Constantia" pitchFamily="18" charset="0"/>
              </a:rPr>
              <a:t>Good King’s </a:t>
            </a:r>
            <a:r>
              <a:rPr lang="en-US" sz="2400" dirty="0">
                <a:latin typeface="Constantia" pitchFamily="18" charset="0"/>
              </a:rPr>
              <a:t>offer with rejoicing. They come safely home, and go to work in their </a:t>
            </a:r>
            <a:r>
              <a:rPr lang="en-US" sz="2400" dirty="0" smtClean="0">
                <a:latin typeface="Constantia" pitchFamily="18" charset="0"/>
              </a:rPr>
              <a:t>Good King’s </a:t>
            </a:r>
            <a:r>
              <a:rPr lang="en-US" sz="2400" dirty="0">
                <a:latin typeface="Constantia" pitchFamily="18" charset="0"/>
              </a:rPr>
              <a:t>government.</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662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5908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Does the Bible really teach rewards?</a:t>
            </a:r>
          </a:p>
          <a:p>
            <a:pPr marL="514350" indent="-514350" fontAlgn="auto">
              <a:spcBef>
                <a:spcPts val="0"/>
              </a:spcBef>
              <a:spcAft>
                <a:spcPts val="1800"/>
              </a:spcAft>
              <a:buClr>
                <a:srgbClr val="FFFF00"/>
              </a:buClr>
              <a:buSzPct val="85000"/>
              <a:defRPr/>
            </a:pPr>
            <a:r>
              <a:rPr lang="en-US" sz="4000" dirty="0">
                <a:ln>
                  <a:solidFill>
                    <a:srgbClr val="FFFF00"/>
                  </a:solidFill>
                </a:ln>
                <a:latin typeface="+mn-lt"/>
                <a:cs typeface="+mn-cs"/>
              </a:rPr>
              <a:t>	Yes, Paul wrote:</a:t>
            </a:r>
          </a:p>
          <a:p>
            <a:pPr marL="274320" indent="-274320" fontAlgn="auto">
              <a:spcBef>
                <a:spcPts val="600"/>
              </a:spcBef>
              <a:spcAft>
                <a:spcPts val="1800"/>
              </a:spcAft>
              <a:buClr>
                <a:schemeClr val="accent2"/>
              </a:buClr>
              <a:buSzPct val="85000"/>
              <a:defRPr/>
            </a:pPr>
            <a:endParaRPr lang="en-US" sz="4000" dirty="0">
              <a:ln>
                <a:solidFill>
                  <a:srgbClr val="FFFF00"/>
                </a:solidFill>
              </a:ln>
              <a:latin typeface="+mn-lt"/>
              <a:cs typeface="+mn-cs"/>
            </a:endParaRPr>
          </a:p>
        </p:txBody>
      </p:sp>
      <p:sp>
        <p:nvSpPr>
          <p:cNvPr id="5" name="TextBox 4"/>
          <p:cNvSpPr txBox="1"/>
          <p:nvPr/>
        </p:nvSpPr>
        <p:spPr>
          <a:xfrm>
            <a:off x="838200" y="2895600"/>
            <a:ext cx="7620000" cy="3370153"/>
          </a:xfrm>
          <a:prstGeom prst="rect">
            <a:avLst/>
          </a:prstGeom>
          <a:noFill/>
        </p:spPr>
        <p:txBody>
          <a:bodyPr>
            <a:spAutoFit/>
          </a:bodyPr>
          <a:lstStyle/>
          <a:p>
            <a:pPr marL="182880" indent="-182880" fontAlgn="auto">
              <a:spcBef>
                <a:spcPts val="0"/>
              </a:spcBef>
              <a:spcAft>
                <a:spcPts val="0"/>
              </a:spcAft>
              <a:defRPr/>
            </a:pPr>
            <a:r>
              <a:rPr lang="en-US" sz="3600" dirty="0">
                <a:latin typeface="+mn-lt"/>
                <a:cs typeface="+mn-cs"/>
              </a:rPr>
              <a:t>“With good will render service, as to the Lord, and not to men, knowing that whatever good thing each one does, this he will </a:t>
            </a:r>
            <a:r>
              <a:rPr lang="en-US" sz="3600" i="1" dirty="0">
                <a:latin typeface="+mn-lt"/>
                <a:cs typeface="+mn-cs"/>
              </a:rPr>
              <a:t>receive back</a:t>
            </a:r>
            <a:r>
              <a:rPr lang="en-US" sz="3600" dirty="0">
                <a:latin typeface="+mn-lt"/>
                <a:cs typeface="+mn-cs"/>
              </a:rPr>
              <a:t> from the Lord</a:t>
            </a:r>
            <a:r>
              <a:rPr lang="en-US" sz="4000" dirty="0">
                <a:latin typeface="+mn-lt"/>
                <a:cs typeface="+mn-cs"/>
              </a:rPr>
              <a:t>…”</a:t>
            </a:r>
          </a:p>
          <a:p>
            <a:pPr algn="ctr" fontAlgn="auto">
              <a:spcBef>
                <a:spcPts val="600"/>
              </a:spcBef>
              <a:spcAft>
                <a:spcPts val="0"/>
              </a:spcAft>
              <a:defRPr/>
            </a:pPr>
            <a:r>
              <a:rPr lang="en-US" sz="2400" dirty="0">
                <a:solidFill>
                  <a:srgbClr val="002060"/>
                </a:solidFill>
                <a:latin typeface="+mn-lt"/>
                <a:cs typeface="+mn-cs"/>
              </a:rPr>
              <a:t>(Ephesians 6.7-8)</a:t>
            </a:r>
            <a:r>
              <a:rPr lang="en-US" sz="2400" dirty="0">
                <a:ln>
                  <a:solidFill>
                    <a:srgbClr val="FFFF00"/>
                  </a:solidFill>
                </a:ln>
                <a:solidFill>
                  <a:srgbClr val="002060"/>
                </a:solidFill>
                <a:latin typeface="+mn-lt"/>
                <a:cs typeface="+mn-cs"/>
              </a:rPr>
              <a:t> </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7651"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22860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Reimbursement is coming!</a:t>
            </a:r>
          </a:p>
          <a:p>
            <a:pPr marL="514350" indent="-514350" fontAlgn="auto">
              <a:spcBef>
                <a:spcPts val="0"/>
              </a:spcBef>
              <a:spcAft>
                <a:spcPts val="1800"/>
              </a:spcAft>
              <a:buClr>
                <a:srgbClr val="FFFF00"/>
              </a:buClr>
              <a:buSzPct val="85000"/>
              <a:defRPr/>
            </a:pPr>
            <a:r>
              <a:rPr lang="en-US" sz="4000" dirty="0">
                <a:ln>
                  <a:solidFill>
                    <a:srgbClr val="FFFF00"/>
                  </a:solidFill>
                </a:ln>
                <a:latin typeface="+mn-lt"/>
                <a:cs typeface="+mn-cs"/>
              </a:rPr>
              <a:t>		Paul also wrote:</a:t>
            </a:r>
          </a:p>
        </p:txBody>
      </p:sp>
      <p:sp>
        <p:nvSpPr>
          <p:cNvPr id="5" name="TextBox 4"/>
          <p:cNvSpPr txBox="1"/>
          <p:nvPr/>
        </p:nvSpPr>
        <p:spPr>
          <a:xfrm>
            <a:off x="609600" y="2895600"/>
            <a:ext cx="7848600" cy="3370153"/>
          </a:xfrm>
          <a:prstGeom prst="rect">
            <a:avLst/>
          </a:prstGeom>
          <a:noFill/>
        </p:spPr>
        <p:txBody>
          <a:bodyPr wrap="square">
            <a:spAutoFit/>
          </a:bodyPr>
          <a:lstStyle/>
          <a:p>
            <a:pPr marL="182880" indent="-182880" fontAlgn="auto">
              <a:spcBef>
                <a:spcPts val="0"/>
              </a:spcBef>
              <a:spcAft>
                <a:spcPts val="0"/>
              </a:spcAft>
              <a:defRPr/>
            </a:pPr>
            <a:r>
              <a:rPr lang="en-US" sz="3600" dirty="0">
                <a:latin typeface="+mn-lt"/>
                <a:cs typeface="+mn-cs"/>
              </a:rPr>
              <a:t>“For we must all appear before the judgment seat of Christ, so that each one may be recompensed for his deeds in the body, according to what he has done, whether good or bad.</a:t>
            </a:r>
            <a:r>
              <a:rPr lang="en-US" sz="4000" dirty="0">
                <a:latin typeface="+mn-lt"/>
                <a:cs typeface="+mn-cs"/>
              </a:rPr>
              <a:t>”</a:t>
            </a:r>
          </a:p>
          <a:p>
            <a:pPr algn="ctr" fontAlgn="auto">
              <a:spcBef>
                <a:spcPts val="600"/>
              </a:spcBef>
              <a:spcAft>
                <a:spcPts val="0"/>
              </a:spcAft>
              <a:defRPr/>
            </a:pPr>
            <a:r>
              <a:rPr lang="en-US" sz="2400" dirty="0">
                <a:solidFill>
                  <a:srgbClr val="002060"/>
                </a:solidFill>
                <a:latin typeface="+mn-lt"/>
                <a:cs typeface="+mn-cs"/>
              </a:rPr>
              <a:t>(2 Corinthians 5.10)</a:t>
            </a:r>
            <a:r>
              <a:rPr lang="en-US" sz="2400" dirty="0">
                <a:ln>
                  <a:solidFill>
                    <a:srgbClr val="FFFF00"/>
                  </a:solidFill>
                </a:ln>
                <a:solidFill>
                  <a:srgbClr val="002060"/>
                </a:solidFill>
                <a:latin typeface="+mn-lt"/>
                <a:cs typeface="+mn-cs"/>
              </a:rPr>
              <a:t> </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8675"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600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God reward us for?</a:t>
            </a:r>
          </a:p>
        </p:txBody>
      </p:sp>
      <p:sp>
        <p:nvSpPr>
          <p:cNvPr id="6" name="TextBox 5"/>
          <p:cNvSpPr txBox="1"/>
          <p:nvPr/>
        </p:nvSpPr>
        <p:spPr>
          <a:xfrm>
            <a:off x="762000" y="2743200"/>
            <a:ext cx="7620000" cy="3108543"/>
          </a:xfrm>
          <a:prstGeom prst="rect">
            <a:avLst/>
          </a:prstGeom>
          <a:noFill/>
        </p:spPr>
        <p:txBody>
          <a:bodyPr>
            <a:spAutoFit/>
          </a:bodyPr>
          <a:lstStyle/>
          <a:p>
            <a:pPr marL="514350" indent="-514350" fontAlgn="auto">
              <a:spcBef>
                <a:spcPts val="0"/>
              </a:spcBef>
              <a:spcAft>
                <a:spcPts val="0"/>
              </a:spcAft>
              <a:buFont typeface="+mj-lt"/>
              <a:buAutoNum type="arabicPeriod"/>
              <a:defRPr/>
            </a:pPr>
            <a:r>
              <a:rPr lang="en-US" sz="2800" b="1" dirty="0">
                <a:ln>
                  <a:solidFill>
                    <a:srgbClr val="FFFF00"/>
                  </a:solidFill>
                </a:ln>
                <a:latin typeface="+mn-lt"/>
                <a:cs typeface="+mn-cs"/>
              </a:rPr>
              <a:t>Giving to the poor</a:t>
            </a:r>
            <a:r>
              <a:rPr lang="en-US" sz="2800" dirty="0">
                <a:latin typeface="+mn-lt"/>
                <a:cs typeface="+mn-cs"/>
              </a:rPr>
              <a:t> (Matthew 19.21; Luke 14.13-14): “But when you give a reception, invite the poor, the crippled, the lame, the blind, and you will be blessed, since they do not have the means to repay you; for </a:t>
            </a:r>
            <a:r>
              <a:rPr lang="en-US" sz="2800" b="1" dirty="0">
                <a:ln>
                  <a:solidFill>
                    <a:srgbClr val="FFFF00"/>
                  </a:solidFill>
                </a:ln>
                <a:latin typeface="+mn-lt"/>
                <a:cs typeface="+mn-cs"/>
              </a:rPr>
              <a:t>you will be repaid</a:t>
            </a:r>
            <a:r>
              <a:rPr lang="en-US" sz="2800" dirty="0">
                <a:latin typeface="+mn-lt"/>
                <a:cs typeface="+mn-cs"/>
              </a:rPr>
              <a:t> at the resurrection of the righteous.”</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2969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God reward us for?</a:t>
            </a:r>
          </a:p>
        </p:txBody>
      </p:sp>
      <p:sp>
        <p:nvSpPr>
          <p:cNvPr id="6" name="TextBox 5"/>
          <p:cNvSpPr txBox="1"/>
          <p:nvPr/>
        </p:nvSpPr>
        <p:spPr>
          <a:xfrm>
            <a:off x="609600" y="2514600"/>
            <a:ext cx="7772400" cy="3970318"/>
          </a:xfrm>
          <a:prstGeom prst="rect">
            <a:avLst/>
          </a:prstGeom>
          <a:noFill/>
        </p:spPr>
        <p:txBody>
          <a:bodyPr wrap="square">
            <a:spAutoFit/>
          </a:bodyPr>
          <a:lstStyle/>
          <a:p>
            <a:pPr marL="514350" indent="-514350" fontAlgn="auto">
              <a:spcBef>
                <a:spcPts val="0"/>
              </a:spcBef>
              <a:spcAft>
                <a:spcPts val="0"/>
              </a:spcAft>
              <a:buFont typeface="+mj-lt"/>
              <a:buAutoNum type="arabicPeriod" startAt="2"/>
              <a:defRPr/>
            </a:pPr>
            <a:r>
              <a:rPr lang="en-US" sz="2800" b="1" dirty="0">
                <a:ln>
                  <a:solidFill>
                    <a:srgbClr val="FFFF00"/>
                  </a:solidFill>
                </a:ln>
                <a:latin typeface="+mn-lt"/>
                <a:cs typeface="+mn-cs"/>
              </a:rPr>
              <a:t>Extending hospitality</a:t>
            </a:r>
            <a:r>
              <a:rPr lang="en-US" sz="2800" dirty="0">
                <a:latin typeface="+mn-lt"/>
                <a:cs typeface="+mn-cs"/>
              </a:rPr>
              <a:t> (Matthew 10.41-42): “He who receives a prophet in the name of a prophet shall receive a prophet’s </a:t>
            </a:r>
            <a:r>
              <a:rPr lang="en-US" sz="2800" b="1" dirty="0">
                <a:ln>
                  <a:solidFill>
                    <a:srgbClr val="FFFF00"/>
                  </a:solidFill>
                </a:ln>
                <a:latin typeface="+mn-lt"/>
                <a:cs typeface="+mn-cs"/>
              </a:rPr>
              <a:t>reward</a:t>
            </a:r>
            <a:r>
              <a:rPr lang="en-US" sz="2800" dirty="0">
                <a:latin typeface="+mn-lt"/>
                <a:cs typeface="+mn-cs"/>
              </a:rPr>
              <a:t>; and he who receives a righteous man in the name of a righteous man shall receive a righteous man’s </a:t>
            </a:r>
            <a:r>
              <a:rPr lang="en-US" sz="2800" b="1" dirty="0">
                <a:ln>
                  <a:solidFill>
                    <a:srgbClr val="FFFF00"/>
                  </a:solidFill>
                </a:ln>
                <a:latin typeface="+mn-lt"/>
                <a:cs typeface="+mn-cs"/>
              </a:rPr>
              <a:t>reward</a:t>
            </a:r>
            <a:r>
              <a:rPr lang="en-US" sz="2800" dirty="0">
                <a:latin typeface="+mn-lt"/>
                <a:cs typeface="+mn-cs"/>
              </a:rPr>
              <a:t>. And whoever in the name of a disciple gives to one of these little ones even a cup of cold water to drink, truly I say to you, he shall not lose his </a:t>
            </a:r>
            <a:r>
              <a:rPr lang="en-US" sz="2800" b="1" dirty="0">
                <a:ln>
                  <a:solidFill>
                    <a:srgbClr val="FFFF00"/>
                  </a:solidFill>
                </a:ln>
                <a:latin typeface="+mn-lt"/>
                <a:cs typeface="+mn-cs"/>
              </a:rPr>
              <a:t>reward</a:t>
            </a:r>
            <a:r>
              <a:rPr lang="en-US" sz="2800" dirty="0">
                <a:latin typeface="+mn-lt"/>
                <a:cs typeface="+mn-cs"/>
              </a:rPr>
              <a:t>.”</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0723"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God reward us for?</a:t>
            </a:r>
          </a:p>
        </p:txBody>
      </p:sp>
      <p:sp>
        <p:nvSpPr>
          <p:cNvPr id="6" name="TextBox 5"/>
          <p:cNvSpPr txBox="1"/>
          <p:nvPr/>
        </p:nvSpPr>
        <p:spPr>
          <a:xfrm>
            <a:off x="762000" y="2514600"/>
            <a:ext cx="7620000" cy="1815882"/>
          </a:xfrm>
          <a:prstGeom prst="rect">
            <a:avLst/>
          </a:prstGeom>
          <a:noFill/>
        </p:spPr>
        <p:txBody>
          <a:bodyPr>
            <a:spAutoFit/>
          </a:bodyPr>
          <a:lstStyle/>
          <a:p>
            <a:pPr marL="514350" indent="-514350" fontAlgn="auto">
              <a:spcBef>
                <a:spcPts val="0"/>
              </a:spcBef>
              <a:spcAft>
                <a:spcPts val="0"/>
              </a:spcAft>
              <a:buFont typeface="+mj-lt"/>
              <a:buAutoNum type="arabicPeriod" startAt="3"/>
              <a:defRPr/>
            </a:pPr>
            <a:r>
              <a:rPr lang="en-US" sz="2800" b="1" dirty="0">
                <a:ln>
                  <a:solidFill>
                    <a:srgbClr val="FFFF00"/>
                  </a:solidFill>
                </a:ln>
                <a:latin typeface="+mn-lt"/>
                <a:cs typeface="+mn-cs"/>
              </a:rPr>
              <a:t>Loving our enemies</a:t>
            </a:r>
            <a:r>
              <a:rPr lang="en-US" sz="2800" dirty="0">
                <a:latin typeface="+mn-lt"/>
                <a:cs typeface="+mn-cs"/>
              </a:rPr>
              <a:t> (Luke 6.35): “But love your enemies, and do good, and lend, expecting nothing in return; and </a:t>
            </a:r>
            <a:r>
              <a:rPr lang="en-US" sz="2800" b="1" dirty="0">
                <a:ln>
                  <a:solidFill>
                    <a:srgbClr val="FFFF00"/>
                  </a:solidFill>
                </a:ln>
                <a:latin typeface="+mn-lt"/>
                <a:cs typeface="+mn-cs"/>
              </a:rPr>
              <a:t>your reward</a:t>
            </a:r>
            <a:r>
              <a:rPr lang="en-US" sz="2800" dirty="0">
                <a:latin typeface="+mn-lt"/>
                <a:cs typeface="+mn-cs"/>
              </a:rPr>
              <a:t> will be great...”</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174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God reward us for?</a:t>
            </a:r>
          </a:p>
        </p:txBody>
      </p:sp>
      <p:sp>
        <p:nvSpPr>
          <p:cNvPr id="6" name="TextBox 5"/>
          <p:cNvSpPr txBox="1"/>
          <p:nvPr/>
        </p:nvSpPr>
        <p:spPr>
          <a:xfrm>
            <a:off x="762000" y="2514600"/>
            <a:ext cx="7620000" cy="3108543"/>
          </a:xfrm>
          <a:prstGeom prst="rect">
            <a:avLst/>
          </a:prstGeom>
          <a:noFill/>
        </p:spPr>
        <p:txBody>
          <a:bodyPr>
            <a:spAutoFit/>
          </a:bodyPr>
          <a:lstStyle/>
          <a:p>
            <a:pPr marL="514350" indent="-514350" fontAlgn="auto">
              <a:spcBef>
                <a:spcPts val="0"/>
              </a:spcBef>
              <a:spcAft>
                <a:spcPts val="0"/>
              </a:spcAft>
              <a:buFont typeface="+mj-lt"/>
              <a:buAutoNum type="arabicPeriod" startAt="4"/>
              <a:defRPr/>
            </a:pPr>
            <a:r>
              <a:rPr lang="en-US" sz="2800" b="1" dirty="0">
                <a:ln>
                  <a:solidFill>
                    <a:srgbClr val="FFFF00"/>
                  </a:solidFill>
                </a:ln>
                <a:latin typeface="+mn-lt"/>
                <a:cs typeface="+mn-cs"/>
              </a:rPr>
              <a:t>Enduring persecution</a:t>
            </a:r>
            <a:r>
              <a:rPr lang="en-US" sz="2800" dirty="0">
                <a:latin typeface="+mn-lt"/>
                <a:cs typeface="+mn-cs"/>
              </a:rPr>
              <a:t> (Matthew 5.11; Luke 6.22-23): “Blessed are you when men hate you, and ostracize you, and insult you, and scorn your name as evil, for the sake of the Son of Man. Be glad in that day and leap for joy, for behold, your </a:t>
            </a:r>
            <a:r>
              <a:rPr lang="en-US" sz="2800" b="1" dirty="0">
                <a:ln>
                  <a:solidFill>
                    <a:srgbClr val="FFFF00"/>
                  </a:solidFill>
                </a:ln>
                <a:latin typeface="+mn-lt"/>
                <a:cs typeface="+mn-cs"/>
              </a:rPr>
              <a:t>reward</a:t>
            </a:r>
            <a:r>
              <a:rPr lang="en-US" sz="2800" dirty="0">
                <a:latin typeface="+mn-lt"/>
                <a:cs typeface="+mn-cs"/>
              </a:rPr>
              <a:t> is great in heaven.”</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2771"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God reward us for?</a:t>
            </a:r>
          </a:p>
        </p:txBody>
      </p:sp>
      <p:sp>
        <p:nvSpPr>
          <p:cNvPr id="6" name="TextBox 5"/>
          <p:cNvSpPr txBox="1"/>
          <p:nvPr/>
        </p:nvSpPr>
        <p:spPr>
          <a:xfrm>
            <a:off x="533400" y="2514600"/>
            <a:ext cx="8001000" cy="3970318"/>
          </a:xfrm>
          <a:prstGeom prst="rect">
            <a:avLst/>
          </a:prstGeom>
          <a:noFill/>
        </p:spPr>
        <p:txBody>
          <a:bodyPr wrap="square">
            <a:spAutoFit/>
          </a:bodyPr>
          <a:lstStyle/>
          <a:p>
            <a:pPr marL="514350" indent="-514350" fontAlgn="auto">
              <a:spcBef>
                <a:spcPts val="0"/>
              </a:spcBef>
              <a:spcAft>
                <a:spcPts val="0"/>
              </a:spcAft>
              <a:buFont typeface="+mj-lt"/>
              <a:buAutoNum type="arabicPeriod" startAt="5"/>
              <a:defRPr/>
            </a:pPr>
            <a:r>
              <a:rPr lang="en-US" sz="2800" b="1" dirty="0">
                <a:ln>
                  <a:solidFill>
                    <a:srgbClr val="FFFF00"/>
                  </a:solidFill>
                </a:ln>
                <a:latin typeface="+mn-lt"/>
                <a:cs typeface="+mn-cs"/>
              </a:rPr>
              <a:t>Making disciples</a:t>
            </a:r>
            <a:r>
              <a:rPr lang="en-US" sz="2800" dirty="0">
                <a:latin typeface="+mn-lt"/>
                <a:cs typeface="+mn-cs"/>
              </a:rPr>
              <a:t> (1Cor. 3.10-17; 1Peter 2.5): If any man builds on the foundation with gold, silver, precious stones, wood, hay, straw, each man’s work will become evident; for … the fire itself will test the quality of each man’s work. If any man’s work … remains, he will receive a </a:t>
            </a:r>
            <a:r>
              <a:rPr lang="en-US" sz="2800" b="1" dirty="0">
                <a:ln>
                  <a:solidFill>
                    <a:srgbClr val="FFFF00"/>
                  </a:solidFill>
                </a:ln>
                <a:latin typeface="+mn-lt"/>
                <a:cs typeface="+mn-cs"/>
              </a:rPr>
              <a:t>reward</a:t>
            </a:r>
            <a:r>
              <a:rPr lang="en-US" sz="2800" dirty="0">
                <a:latin typeface="+mn-lt"/>
                <a:cs typeface="+mn-cs"/>
              </a:rPr>
              <a:t>. If any man’s work is burned up, he will suffer loss; but he himself will be saved, yet so as through fire. </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3795"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When will God reward us?</a:t>
            </a:r>
          </a:p>
        </p:txBody>
      </p:sp>
      <p:sp>
        <p:nvSpPr>
          <p:cNvPr id="33797" name="TextBox 5"/>
          <p:cNvSpPr txBox="1">
            <a:spLocks noChangeArrowheads="1"/>
          </p:cNvSpPr>
          <p:nvPr/>
        </p:nvSpPr>
        <p:spPr bwMode="auto">
          <a:xfrm>
            <a:off x="762000" y="2514600"/>
            <a:ext cx="7620000" cy="3416300"/>
          </a:xfrm>
          <a:prstGeom prst="rect">
            <a:avLst/>
          </a:prstGeom>
          <a:noFill/>
          <a:ln w="9525">
            <a:noFill/>
            <a:miter lim="800000"/>
            <a:headEnd/>
            <a:tailEnd/>
          </a:ln>
        </p:spPr>
        <p:txBody>
          <a:bodyPr>
            <a:spAutoFit/>
          </a:bodyPr>
          <a:lstStyle/>
          <a:p>
            <a:pPr marL="514350" indent="-514350">
              <a:spcBef>
                <a:spcPts val="1200"/>
              </a:spcBef>
              <a:buFont typeface="Constantia" pitchFamily="18" charset="0"/>
              <a:buAutoNum type="arabicPeriod"/>
            </a:pPr>
            <a:r>
              <a:rPr lang="en-US" sz="2800" b="1" dirty="0">
                <a:latin typeface="Constantia" pitchFamily="18" charset="0"/>
              </a:rPr>
              <a:t>Now, in the present age (Mark 10.29-30).</a:t>
            </a:r>
          </a:p>
          <a:p>
            <a:pPr marL="514350" indent="-514350">
              <a:spcBef>
                <a:spcPts val="1200"/>
              </a:spcBef>
              <a:buFont typeface="Constantia" pitchFamily="18" charset="0"/>
              <a:buAutoNum type="arabicPeriod"/>
            </a:pPr>
            <a:r>
              <a:rPr lang="en-US" sz="2800" b="1" dirty="0">
                <a:latin typeface="Constantia" pitchFamily="18" charset="0"/>
              </a:rPr>
              <a:t>In the coming Day of the Lord (1Corinthians 3.13-14; 2Timothy 4.8).</a:t>
            </a:r>
          </a:p>
          <a:p>
            <a:pPr marL="514350" indent="-514350">
              <a:spcBef>
                <a:spcPts val="1200"/>
              </a:spcBef>
              <a:buFont typeface="Constantia" pitchFamily="18" charset="0"/>
              <a:buAutoNum type="arabicPeriod"/>
            </a:pPr>
            <a:r>
              <a:rPr lang="en-US" sz="2800" b="1" dirty="0">
                <a:latin typeface="Constantia" pitchFamily="18" charset="0"/>
              </a:rPr>
              <a:t>When Jesus comes (Revelation 22.12); i.e., when the King </a:t>
            </a:r>
            <a:r>
              <a:rPr lang="en-US" sz="2800" b="1" dirty="0" smtClean="0">
                <a:latin typeface="Constantia" pitchFamily="18" charset="0"/>
              </a:rPr>
              <a:t>takes full possession of </a:t>
            </a:r>
            <a:r>
              <a:rPr lang="en-US" sz="2800" b="1" dirty="0">
                <a:latin typeface="Constantia" pitchFamily="18" charset="0"/>
              </a:rPr>
              <a:t>His kingdom (Luke 19.12-19).</a:t>
            </a:r>
          </a:p>
          <a:p>
            <a:pPr marL="514350" indent="-514350">
              <a:buFont typeface="Constantia" pitchFamily="18" charset="0"/>
              <a:buAutoNum type="arabicPeriod"/>
            </a:pPr>
            <a:endParaRPr lang="en-US" sz="2800" dirty="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481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What will we receive as rewards?</a:t>
            </a:r>
          </a:p>
        </p:txBody>
      </p:sp>
      <p:sp>
        <p:nvSpPr>
          <p:cNvPr id="34821" name="TextBox 5"/>
          <p:cNvSpPr txBox="1">
            <a:spLocks noChangeArrowheads="1"/>
          </p:cNvSpPr>
          <p:nvPr/>
        </p:nvSpPr>
        <p:spPr bwMode="auto">
          <a:xfrm>
            <a:off x="762000" y="2514600"/>
            <a:ext cx="7620000" cy="4154984"/>
          </a:xfrm>
          <a:prstGeom prst="rect">
            <a:avLst/>
          </a:prstGeom>
          <a:noFill/>
          <a:ln w="9525">
            <a:noFill/>
            <a:miter lim="800000"/>
            <a:headEnd/>
            <a:tailEnd/>
          </a:ln>
        </p:spPr>
        <p:txBody>
          <a:bodyPr>
            <a:spAutoFit/>
          </a:bodyPr>
          <a:lstStyle/>
          <a:p>
            <a:pPr marL="514350" indent="-514350">
              <a:spcBef>
                <a:spcPts val="1200"/>
              </a:spcBef>
              <a:buFont typeface="+mj-lt"/>
              <a:buAutoNum type="arabicPeriod"/>
            </a:pPr>
            <a:r>
              <a:rPr lang="en-US" sz="2800" b="1" dirty="0" smtClean="0">
                <a:latin typeface="Constantia" pitchFamily="18" charset="0"/>
              </a:rPr>
              <a:t>Family and homes (Mark 10.28-30).</a:t>
            </a:r>
          </a:p>
          <a:p>
            <a:pPr marL="514350" indent="-514350">
              <a:spcBef>
                <a:spcPts val="1200"/>
              </a:spcBef>
              <a:buFont typeface="+mj-lt"/>
              <a:buAutoNum type="arabicPeriod"/>
            </a:pPr>
            <a:r>
              <a:rPr lang="en-US" sz="2800" b="1" dirty="0" smtClean="0">
                <a:latin typeface="Constantia" pitchFamily="18" charset="0"/>
              </a:rPr>
              <a:t>A crown and robe of righteousness (2Timothy 4.8; Revelation 19.7-8).</a:t>
            </a:r>
          </a:p>
          <a:p>
            <a:pPr marL="514350" indent="-514350">
              <a:spcBef>
                <a:spcPts val="1200"/>
              </a:spcBef>
              <a:buFont typeface="+mj-lt"/>
              <a:buAutoNum type="arabicPeriod"/>
            </a:pPr>
            <a:r>
              <a:rPr lang="en-US" sz="2800" b="1" dirty="0" smtClean="0">
                <a:latin typeface="Constantia" pitchFamily="18" charset="0"/>
              </a:rPr>
              <a:t>Authority over cities and nations (Luke 19.12-19; Revelation 2.26-27).</a:t>
            </a:r>
          </a:p>
          <a:p>
            <a:pPr marL="514350" indent="-514350">
              <a:spcBef>
                <a:spcPts val="1200"/>
              </a:spcBef>
              <a:buFont typeface="+mj-lt"/>
              <a:buAutoNum type="arabicPeriod"/>
            </a:pPr>
            <a:r>
              <a:rPr lang="en-US" sz="2800" b="1" dirty="0" smtClean="0">
                <a:latin typeface="Constantia" pitchFamily="18" charset="0"/>
              </a:rPr>
              <a:t>Praise </a:t>
            </a:r>
            <a:r>
              <a:rPr lang="en-US" sz="2800" b="1" dirty="0">
                <a:latin typeface="Constantia" pitchFamily="18" charset="0"/>
              </a:rPr>
              <a:t>from God (Matthew 25.21,23; 1 Corinthians 4.5).</a:t>
            </a:r>
          </a:p>
          <a:p>
            <a:pPr marL="514350" indent="-514350">
              <a:spcBef>
                <a:spcPts val="1200"/>
              </a:spcBef>
              <a:buFont typeface="Constantia" pitchFamily="18" charset="0"/>
              <a:buAutoNum type="arabicPeriod"/>
            </a:pPr>
            <a:endParaRPr lang="en-US" sz="2800" b="1" dirty="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6867"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3716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smtClean="0">
                <a:ln>
                  <a:solidFill>
                    <a:srgbClr val="FFFF00"/>
                  </a:solidFill>
                </a:ln>
                <a:latin typeface="+mn-lt"/>
                <a:cs typeface="+mn-cs"/>
              </a:rPr>
              <a:t>These are in addition to what we have in Christ:</a:t>
            </a:r>
            <a:endParaRPr lang="en-US" sz="4000" dirty="0">
              <a:ln>
                <a:solidFill>
                  <a:srgbClr val="FFFF00"/>
                </a:solidFill>
              </a:ln>
              <a:latin typeface="+mn-lt"/>
              <a:cs typeface="+mn-cs"/>
            </a:endParaRPr>
          </a:p>
        </p:txBody>
      </p:sp>
      <p:sp>
        <p:nvSpPr>
          <p:cNvPr id="36869" name="TextBox 5"/>
          <p:cNvSpPr txBox="1">
            <a:spLocks noChangeArrowheads="1"/>
          </p:cNvSpPr>
          <p:nvPr/>
        </p:nvSpPr>
        <p:spPr bwMode="auto">
          <a:xfrm>
            <a:off x="762000" y="2514600"/>
            <a:ext cx="7620000" cy="4739759"/>
          </a:xfrm>
          <a:prstGeom prst="rect">
            <a:avLst/>
          </a:prstGeom>
          <a:noFill/>
          <a:ln w="9525">
            <a:noFill/>
            <a:miter lim="800000"/>
            <a:headEnd/>
            <a:tailEnd/>
          </a:ln>
        </p:spPr>
        <p:txBody>
          <a:bodyPr>
            <a:spAutoFit/>
          </a:bodyPr>
          <a:lstStyle/>
          <a:p>
            <a:pPr marL="514350" indent="-514350">
              <a:spcBef>
                <a:spcPts val="1200"/>
              </a:spcBef>
              <a:buFont typeface="Wingdings" pitchFamily="2" charset="2"/>
              <a:buChar char="ü"/>
            </a:pPr>
            <a:r>
              <a:rPr lang="en-US" sz="2800" b="1" dirty="0" smtClean="0">
                <a:latin typeface="Constantia" pitchFamily="18" charset="0"/>
              </a:rPr>
              <a:t>Eternal life (Mark 10.30; Rev </a:t>
            </a:r>
            <a:r>
              <a:rPr lang="en-US" sz="2800" b="1" dirty="0">
                <a:latin typeface="Constantia" pitchFamily="18" charset="0"/>
              </a:rPr>
              <a:t>2.17</a:t>
            </a:r>
            <a:r>
              <a:rPr lang="en-US" sz="2800" b="1" dirty="0" smtClean="0">
                <a:latin typeface="Constantia" pitchFamily="18" charset="0"/>
              </a:rPr>
              <a:t>).</a:t>
            </a:r>
          </a:p>
          <a:p>
            <a:pPr marL="514350" indent="-514350">
              <a:spcBef>
                <a:spcPts val="1200"/>
              </a:spcBef>
              <a:buFont typeface="Wingdings" pitchFamily="2" charset="2"/>
              <a:buChar char="ü"/>
            </a:pPr>
            <a:r>
              <a:rPr lang="en-US" sz="2800" b="1" dirty="0" smtClean="0">
                <a:latin typeface="Constantia" pitchFamily="18" charset="0"/>
              </a:rPr>
              <a:t>The Heavenly City, New Jerusalem (Hebrews 11.10,16; Revelation 22.14).</a:t>
            </a:r>
          </a:p>
          <a:p>
            <a:pPr marL="514350" indent="-514350">
              <a:spcBef>
                <a:spcPts val="1200"/>
              </a:spcBef>
              <a:buFont typeface="Wingdings" pitchFamily="2" charset="2"/>
              <a:buChar char="ü"/>
            </a:pPr>
            <a:r>
              <a:rPr lang="en-US" sz="2800" b="1" dirty="0" smtClean="0">
                <a:latin typeface="Constantia" pitchFamily="18" charset="0"/>
              </a:rPr>
              <a:t>Ever-deepening relationship with Jesus Himself (Revelation 2.17).</a:t>
            </a:r>
          </a:p>
          <a:p>
            <a:pPr marL="514350" indent="-514350">
              <a:spcBef>
                <a:spcPts val="1200"/>
              </a:spcBef>
              <a:buFont typeface="Wingdings" pitchFamily="2" charset="2"/>
              <a:buChar char="ü"/>
            </a:pPr>
            <a:endParaRPr lang="en-US" sz="2800" b="1" dirty="0" smtClean="0">
              <a:latin typeface="Constantia" pitchFamily="18" charset="0"/>
            </a:endParaRPr>
          </a:p>
          <a:p>
            <a:pPr marL="514350" indent="-514350">
              <a:spcBef>
                <a:spcPts val="1200"/>
              </a:spcBef>
              <a:buFont typeface="Constantia" pitchFamily="18" charset="0"/>
              <a:buAutoNum type="arabicPeriod" startAt="7"/>
            </a:pPr>
            <a:endParaRPr lang="en-US" sz="2800" b="1" dirty="0" smtClean="0">
              <a:latin typeface="Constantia" pitchFamily="18" charset="0"/>
            </a:endParaRPr>
          </a:p>
          <a:p>
            <a:pPr marL="514350" indent="-514350">
              <a:spcBef>
                <a:spcPts val="1200"/>
              </a:spcBef>
              <a:buFont typeface="Constantia" pitchFamily="18" charset="0"/>
              <a:buAutoNum type="arabicPeriod" startAt="7"/>
            </a:pPr>
            <a:endParaRPr lang="en-US" sz="2800" b="1" dirty="0">
              <a:latin typeface="Constantia" pitchFamily="18" charset="0"/>
            </a:endParaRPr>
          </a:p>
          <a:p>
            <a:pPr marL="514350" indent="-514350">
              <a:buFont typeface="Constantia" pitchFamily="18" charset="0"/>
              <a:buAutoNum type="arabicPeriod" startAt="7"/>
            </a:pPr>
            <a:endParaRPr lang="en-US" sz="2800" dirty="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762000" y="609600"/>
            <a:ext cx="77724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Now, </a:t>
            </a:r>
            <a:r>
              <a:rPr lang="en-US" sz="4000" dirty="0" smtClean="0">
                <a:ln>
                  <a:solidFill>
                    <a:srgbClr val="FFFF00"/>
                  </a:solidFill>
                </a:ln>
                <a:latin typeface="+mn-lt"/>
                <a:cs typeface="+mn-cs"/>
              </a:rPr>
              <a:t>an important </a:t>
            </a:r>
            <a:r>
              <a:rPr lang="en-US" sz="4000" dirty="0">
                <a:ln>
                  <a:solidFill>
                    <a:srgbClr val="FFFF00"/>
                  </a:solidFill>
                </a:ln>
                <a:latin typeface="+mn-lt"/>
                <a:cs typeface="+mn-cs"/>
              </a:rPr>
              <a:t>question:</a:t>
            </a:r>
          </a:p>
          <a:p>
            <a:pPr marL="274320" indent="-274320" fontAlgn="auto">
              <a:spcBef>
                <a:spcPts val="600"/>
              </a:spcBef>
              <a:spcAft>
                <a:spcPts val="1800"/>
              </a:spcAft>
              <a:buClr>
                <a:srgbClr val="FFFF00"/>
              </a:buClr>
              <a:buSzPct val="85000"/>
              <a:buFont typeface="Wingdings 2"/>
              <a:buNone/>
              <a:defRPr/>
            </a:pPr>
            <a:endParaRPr lang="en-US" sz="4000" dirty="0">
              <a:ln>
                <a:solidFill>
                  <a:srgbClr val="FFFF00"/>
                </a:solidFill>
              </a:ln>
              <a:latin typeface="+mn-lt"/>
              <a:cs typeface="+mn-cs"/>
            </a:endParaRPr>
          </a:p>
        </p:txBody>
      </p:sp>
      <p:sp>
        <p:nvSpPr>
          <p:cNvPr id="9219" name="TextBox 5"/>
          <p:cNvSpPr txBox="1">
            <a:spLocks noChangeArrowheads="1"/>
          </p:cNvSpPr>
          <p:nvPr/>
        </p:nvSpPr>
        <p:spPr bwMode="auto">
          <a:xfrm>
            <a:off x="1219200" y="1524000"/>
            <a:ext cx="7162800" cy="2308225"/>
          </a:xfrm>
          <a:prstGeom prst="rect">
            <a:avLst/>
          </a:prstGeom>
          <a:noFill/>
          <a:ln w="9525">
            <a:noFill/>
            <a:miter lim="800000"/>
            <a:headEnd/>
            <a:tailEnd/>
          </a:ln>
        </p:spPr>
        <p:txBody>
          <a:bodyPr>
            <a:spAutoFit/>
          </a:bodyPr>
          <a:lstStyle/>
          <a:p>
            <a:r>
              <a:rPr lang="en-US" sz="3600">
                <a:latin typeface="Constantia" pitchFamily="18" charset="0"/>
              </a:rPr>
              <a:t>Should the Good King’s redeemed and repatriated citizens </a:t>
            </a:r>
            <a:r>
              <a:rPr lang="en-US" sz="3600" b="1" i="1">
                <a:solidFill>
                  <a:srgbClr val="FFFF00"/>
                </a:solidFill>
                <a:latin typeface="Constantia" pitchFamily="18" charset="0"/>
              </a:rPr>
              <a:t>expect wages</a:t>
            </a:r>
            <a:r>
              <a:rPr lang="en-US" sz="3600">
                <a:latin typeface="Constantia" pitchFamily="18" charset="0"/>
              </a:rPr>
              <a:t> as they go to work in His government?</a:t>
            </a:r>
          </a:p>
        </p:txBody>
      </p:sp>
      <p:pic>
        <p:nvPicPr>
          <p:cNvPr id="9220" name="Picture 2" descr="C:\Users\Roderick\AppData\Local\Microsoft\Windows\Temporary Internet Files\Content.IE5\XPBXGAGB\MC900090378[1].wmf"/>
          <p:cNvPicPr>
            <a:picLocks noChangeAspect="1" noChangeArrowheads="1"/>
          </p:cNvPicPr>
          <p:nvPr/>
        </p:nvPicPr>
        <p:blipFill>
          <a:blip r:embed="rId2" cstate="print"/>
          <a:srcRect/>
          <a:stretch>
            <a:fillRect/>
          </a:stretch>
        </p:blipFill>
        <p:spPr bwMode="auto">
          <a:xfrm>
            <a:off x="4343400" y="3505200"/>
            <a:ext cx="3048000" cy="2870200"/>
          </a:xfrm>
          <a:prstGeom prst="rect">
            <a:avLst/>
          </a:prstGeom>
          <a:noFill/>
          <a:ln w="9525">
            <a:noFill/>
            <a:miter lim="800000"/>
            <a:headEnd/>
            <a:tailEnd/>
          </a:ln>
        </p:spPr>
      </p:pic>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7891"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Isn’t it wrong to do good works in hope of rewards?</a:t>
            </a:r>
          </a:p>
        </p:txBody>
      </p:sp>
      <p:sp>
        <p:nvSpPr>
          <p:cNvPr id="37893" name="TextBox 5"/>
          <p:cNvSpPr txBox="1">
            <a:spLocks noChangeArrowheads="1"/>
          </p:cNvSpPr>
          <p:nvPr/>
        </p:nvSpPr>
        <p:spPr bwMode="auto">
          <a:xfrm>
            <a:off x="762000" y="2819400"/>
            <a:ext cx="7620000" cy="3846513"/>
          </a:xfrm>
          <a:prstGeom prst="rect">
            <a:avLst/>
          </a:prstGeom>
          <a:noFill/>
          <a:ln w="9525">
            <a:noFill/>
            <a:miter lim="800000"/>
            <a:headEnd/>
            <a:tailEnd/>
          </a:ln>
        </p:spPr>
        <p:txBody>
          <a:bodyPr>
            <a:spAutoFit/>
          </a:bodyPr>
          <a:lstStyle/>
          <a:p>
            <a:pPr marL="514350" indent="-514350">
              <a:spcBef>
                <a:spcPts val="1200"/>
              </a:spcBef>
            </a:pPr>
            <a:r>
              <a:rPr lang="en-US" sz="2800" b="1" dirty="0">
                <a:latin typeface="Constantia" pitchFamily="18" charset="0"/>
              </a:rPr>
              <a:t>It is foolish to</a:t>
            </a:r>
            <a:r>
              <a:rPr lang="en-US" sz="2800" b="1" i="1" dirty="0">
                <a:latin typeface="Constantia" pitchFamily="18" charset="0"/>
              </a:rPr>
              <a:t> pretend</a:t>
            </a:r>
            <a:r>
              <a:rPr lang="en-US" sz="2800" b="1" dirty="0">
                <a:latin typeface="Constantia" pitchFamily="18" charset="0"/>
              </a:rPr>
              <a:t> to do good works in an attempt to gain </a:t>
            </a:r>
            <a:r>
              <a:rPr lang="en-US" sz="2800" b="1" dirty="0" smtClean="0">
                <a:latin typeface="Constantia" pitchFamily="18" charset="0"/>
              </a:rPr>
              <a:t>the </a:t>
            </a:r>
            <a:r>
              <a:rPr lang="en-US" sz="2800" b="1" dirty="0">
                <a:latin typeface="Constantia" pitchFamily="18" charset="0"/>
              </a:rPr>
              <a:t>approval </a:t>
            </a:r>
            <a:r>
              <a:rPr lang="en-US" sz="2800" b="1" dirty="0" smtClean="0">
                <a:latin typeface="Constantia" pitchFamily="18" charset="0"/>
              </a:rPr>
              <a:t>of men (Matthew </a:t>
            </a:r>
            <a:r>
              <a:rPr lang="en-US" sz="2800" b="1" dirty="0">
                <a:latin typeface="Constantia" pitchFamily="18" charset="0"/>
              </a:rPr>
              <a:t>6.2,5),</a:t>
            </a:r>
          </a:p>
          <a:p>
            <a:pPr marL="514350" indent="-514350">
              <a:spcBef>
                <a:spcPts val="1200"/>
              </a:spcBef>
            </a:pPr>
            <a:r>
              <a:rPr lang="en-US" sz="2800" b="1" dirty="0">
                <a:latin typeface="Constantia" pitchFamily="18" charset="0"/>
              </a:rPr>
              <a:t>But the great heroes of the faith performed their exploits in the hopes of obtaining “a better resurrection” (Hebrews 11.35)!</a:t>
            </a:r>
          </a:p>
          <a:p>
            <a:pPr marL="514350" indent="-514350">
              <a:spcBef>
                <a:spcPts val="1200"/>
              </a:spcBef>
            </a:pPr>
            <a:endParaRPr lang="en-US" sz="2800" b="1" dirty="0">
              <a:latin typeface="Constantia" pitchFamily="18" charset="0"/>
            </a:endParaRPr>
          </a:p>
          <a:p>
            <a:pPr marL="514350" indent="-514350"/>
            <a:endParaRPr lang="en-US" sz="2800" dirty="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8915"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981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Isn’t it wrong to do good works in hope of rewards?</a:t>
            </a:r>
          </a:p>
        </p:txBody>
      </p:sp>
      <p:sp>
        <p:nvSpPr>
          <p:cNvPr id="38917" name="TextBox 5"/>
          <p:cNvSpPr txBox="1">
            <a:spLocks noChangeArrowheads="1"/>
          </p:cNvSpPr>
          <p:nvPr/>
        </p:nvSpPr>
        <p:spPr bwMode="auto">
          <a:xfrm>
            <a:off x="762000" y="2819400"/>
            <a:ext cx="7620000" cy="3262313"/>
          </a:xfrm>
          <a:prstGeom prst="rect">
            <a:avLst/>
          </a:prstGeom>
          <a:noFill/>
          <a:ln w="9525">
            <a:noFill/>
            <a:miter lim="800000"/>
            <a:headEnd/>
            <a:tailEnd/>
          </a:ln>
        </p:spPr>
        <p:txBody>
          <a:bodyPr>
            <a:spAutoFit/>
          </a:bodyPr>
          <a:lstStyle/>
          <a:p>
            <a:pPr marL="514350" indent="-514350">
              <a:spcBef>
                <a:spcPts val="1200"/>
              </a:spcBef>
            </a:pPr>
            <a:r>
              <a:rPr lang="en-US" sz="2800" b="1">
                <a:latin typeface="Constantia" pitchFamily="18" charset="0"/>
              </a:rPr>
              <a:t>Furthermore, giving thought to earning rewards from God cannot help but train our hearts to please God; thinking about rewards from God will bring our hearts into alignment with God’s heart.</a:t>
            </a:r>
          </a:p>
          <a:p>
            <a:pPr marL="514350" indent="-514350">
              <a:spcBef>
                <a:spcPts val="1200"/>
              </a:spcBef>
            </a:pPr>
            <a:endParaRPr lang="en-US" sz="2800" b="1">
              <a:latin typeface="Constantia" pitchFamily="18" charset="0"/>
            </a:endParaRPr>
          </a:p>
          <a:p>
            <a:pPr marL="514350" indent="-514350"/>
            <a:endParaRPr lang="en-US" sz="2800">
              <a:latin typeface="Constantia" pitchFamily="18" charset="0"/>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39939"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pic>
        <p:nvPicPr>
          <p:cNvPr id="39940" name="Picture 7" descr="human_trafficking.jpg"/>
          <p:cNvPicPr>
            <a:picLocks noChangeAspect="1"/>
          </p:cNvPicPr>
          <p:nvPr/>
        </p:nvPicPr>
        <p:blipFill>
          <a:blip r:embed="rId3" cstate="print"/>
          <a:srcRect/>
          <a:stretch>
            <a:fillRect/>
          </a:stretch>
        </p:blipFill>
        <p:spPr bwMode="auto">
          <a:xfrm>
            <a:off x="914400" y="762000"/>
            <a:ext cx="4098925" cy="5105400"/>
          </a:xfrm>
          <a:prstGeom prst="rect">
            <a:avLst/>
          </a:prstGeom>
          <a:noFill/>
          <a:ln w="9525">
            <a:noFill/>
            <a:miter lim="800000"/>
            <a:headEnd/>
            <a:tailEnd/>
          </a:ln>
        </p:spPr>
      </p:pic>
      <p:sp>
        <p:nvSpPr>
          <p:cNvPr id="9" name="Content Placeholder 1"/>
          <p:cNvSpPr txBox="1">
            <a:spLocks/>
          </p:cNvSpPr>
          <p:nvPr/>
        </p:nvSpPr>
        <p:spPr>
          <a:xfrm>
            <a:off x="5181600" y="2667000"/>
            <a:ext cx="3505200" cy="3429000"/>
          </a:xfrm>
          <a:prstGeom prst="rect">
            <a:avLst/>
          </a:prstGeom>
          <a:effectLst>
            <a:glow rad="228600">
              <a:schemeClr val="accent3">
                <a:satMod val="175000"/>
                <a:alpha val="40000"/>
              </a:schemeClr>
            </a:glow>
          </a:effectLst>
        </p:spPr>
        <p:txBody>
          <a:bodyPr/>
          <a:lstStyle/>
          <a:p>
            <a:pPr fontAlgn="auto">
              <a:spcBef>
                <a:spcPts val="0"/>
              </a:spcBef>
              <a:spcAft>
                <a:spcPts val="0"/>
              </a:spcAft>
              <a:buClr>
                <a:srgbClr val="FFFF00"/>
              </a:buClr>
              <a:buSzPct val="85000"/>
              <a:defRPr/>
            </a:pPr>
            <a:r>
              <a:rPr lang="en-US" sz="3200" dirty="0">
                <a:ln>
                  <a:solidFill>
                    <a:srgbClr val="FFFF00"/>
                  </a:solidFill>
                </a:ln>
                <a:latin typeface="+mn-lt"/>
                <a:cs typeface="+mn-cs"/>
              </a:rPr>
              <a:t>Let’s throw out our excuses,</a:t>
            </a:r>
          </a:p>
          <a:p>
            <a:pPr fontAlgn="auto">
              <a:spcBef>
                <a:spcPts val="0"/>
              </a:spcBef>
              <a:spcAft>
                <a:spcPts val="0"/>
              </a:spcAft>
              <a:buClr>
                <a:srgbClr val="FFFF00"/>
              </a:buClr>
              <a:buSzPct val="85000"/>
              <a:defRPr/>
            </a:pPr>
            <a:r>
              <a:rPr lang="en-US" sz="3200" dirty="0">
                <a:ln>
                  <a:solidFill>
                    <a:srgbClr val="FFFF00"/>
                  </a:solidFill>
                </a:ln>
                <a:latin typeface="+mn-lt"/>
                <a:cs typeface="+mn-cs"/>
              </a:rPr>
              <a:t>and </a:t>
            </a:r>
            <a:r>
              <a:rPr lang="en-US" sz="3200" dirty="0" smtClean="0">
                <a:ln>
                  <a:solidFill>
                    <a:srgbClr val="FFFF00"/>
                  </a:solidFill>
                </a:ln>
                <a:latin typeface="+mn-lt"/>
                <a:cs typeface="+mn-cs"/>
              </a:rPr>
              <a:t>get excited about storing </a:t>
            </a:r>
            <a:r>
              <a:rPr lang="en-US" sz="3200" dirty="0">
                <a:ln>
                  <a:solidFill>
                    <a:srgbClr val="FFFF00"/>
                  </a:solidFill>
                </a:ln>
                <a:latin typeface="+mn-lt"/>
                <a:cs typeface="+mn-cs"/>
              </a:rPr>
              <a:t>up treasure in heaven (Luke 12.32-34)!</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700463"/>
            <a:ext cx="8229600" cy="2014537"/>
          </a:xfrm>
        </p:spPr>
        <p:txBody>
          <a:bodyPr/>
          <a:lstStyle/>
          <a:p>
            <a:pPr fontAlgn="auto">
              <a:spcAft>
                <a:spcPts val="0"/>
              </a:spcAft>
              <a:buFont typeface="Wingdings 2"/>
              <a:buNone/>
              <a:defRPr/>
            </a:pPr>
            <a:r>
              <a:rPr lang="en-US" sz="3600" dirty="0" smtClean="0"/>
              <a:t>The Good News</a:t>
            </a:r>
          </a:p>
          <a:p>
            <a:pPr fontAlgn="auto">
              <a:spcAft>
                <a:spcPts val="0"/>
              </a:spcAft>
              <a:buFont typeface="Wingdings 2"/>
              <a:buNone/>
              <a:defRPr/>
            </a:pPr>
            <a:r>
              <a:rPr lang="en-US" sz="3600" dirty="0" smtClean="0"/>
              <a:t>In Addition To </a:t>
            </a:r>
          </a:p>
          <a:p>
            <a:pPr fontAlgn="auto">
              <a:spcAft>
                <a:spcPts val="0"/>
              </a:spcAft>
              <a:buFont typeface="Wingdings 2"/>
              <a:buNone/>
              <a:defRPr/>
            </a:pPr>
            <a:r>
              <a:rPr lang="en-US" sz="3600" dirty="0" smtClean="0"/>
              <a:t>THE GOOD NEWS</a:t>
            </a:r>
            <a:endParaRPr lang="en-US" sz="3600" dirty="0"/>
          </a:p>
        </p:txBody>
      </p:sp>
      <p:sp>
        <p:nvSpPr>
          <p:cNvPr id="2" name="Title 1"/>
          <p:cNvSpPr>
            <a:spLocks noGrp="1"/>
          </p:cNvSpPr>
          <p:nvPr>
            <p:ph type="ctrTitle"/>
          </p:nvPr>
        </p:nvSpPr>
        <p:spPr/>
        <p:txBody>
          <a:bodyPr/>
          <a:lstStyle/>
          <a:p>
            <a:pPr fontAlgn="auto">
              <a:spcAft>
                <a:spcPts val="0"/>
              </a:spcAft>
              <a:defRPr/>
            </a:pPr>
            <a:r>
              <a:rPr sz="6000" smtClean="0"/>
              <a:t>The Rewards </a:t>
            </a:r>
            <a:br>
              <a:rPr sz="6000" smtClean="0"/>
            </a:br>
            <a:r>
              <a:rPr sz="6000" smtClean="0"/>
              <a:t>of Heaven</a:t>
            </a:r>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762000" y="609600"/>
            <a:ext cx="61722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Answer:</a:t>
            </a:r>
          </a:p>
          <a:p>
            <a:pPr marL="274320" indent="-274320" fontAlgn="auto">
              <a:spcBef>
                <a:spcPts val="600"/>
              </a:spcBef>
              <a:spcAft>
                <a:spcPts val="1800"/>
              </a:spcAft>
              <a:buClr>
                <a:srgbClr val="FFFF00"/>
              </a:buClr>
              <a:buSzPct val="85000"/>
              <a:buFont typeface="Wingdings 2"/>
              <a:buNone/>
              <a:defRPr/>
            </a:pPr>
            <a:endParaRPr lang="en-US" sz="4000" dirty="0">
              <a:ln>
                <a:solidFill>
                  <a:srgbClr val="FFFF00"/>
                </a:solidFill>
              </a:ln>
              <a:latin typeface="+mn-lt"/>
              <a:cs typeface="+mn-cs"/>
            </a:endParaRPr>
          </a:p>
        </p:txBody>
      </p:sp>
      <p:sp>
        <p:nvSpPr>
          <p:cNvPr id="10243" name="TextBox 5"/>
          <p:cNvSpPr txBox="1">
            <a:spLocks noChangeArrowheads="1"/>
          </p:cNvSpPr>
          <p:nvPr/>
        </p:nvSpPr>
        <p:spPr bwMode="auto">
          <a:xfrm>
            <a:off x="1219200" y="1371600"/>
            <a:ext cx="7086600" cy="1754188"/>
          </a:xfrm>
          <a:prstGeom prst="rect">
            <a:avLst/>
          </a:prstGeom>
          <a:noFill/>
          <a:ln w="9525">
            <a:noFill/>
            <a:miter lim="800000"/>
            <a:headEnd/>
            <a:tailEnd/>
          </a:ln>
        </p:spPr>
        <p:txBody>
          <a:bodyPr>
            <a:spAutoFit/>
          </a:bodyPr>
          <a:lstStyle/>
          <a:p>
            <a:r>
              <a:rPr lang="en-US" sz="3600">
                <a:latin typeface="Constantia" pitchFamily="18" charset="0"/>
              </a:rPr>
              <a:t>YES, the Good King’s redeemed citizens should </a:t>
            </a:r>
            <a:r>
              <a:rPr lang="en-US" sz="3600" b="1" i="1">
                <a:solidFill>
                  <a:srgbClr val="FFFF00"/>
                </a:solidFill>
                <a:latin typeface="Constantia" pitchFamily="18" charset="0"/>
              </a:rPr>
              <a:t>expect wages</a:t>
            </a:r>
            <a:r>
              <a:rPr lang="en-US" sz="3600">
                <a:latin typeface="Constantia" pitchFamily="18" charset="0"/>
              </a:rPr>
              <a:t> for their work because:</a:t>
            </a:r>
          </a:p>
        </p:txBody>
      </p:sp>
      <p:sp>
        <p:nvSpPr>
          <p:cNvPr id="10244" name="TextBox 4"/>
          <p:cNvSpPr txBox="1">
            <a:spLocks noChangeArrowheads="1"/>
          </p:cNvSpPr>
          <p:nvPr/>
        </p:nvSpPr>
        <p:spPr bwMode="auto">
          <a:xfrm>
            <a:off x="762000" y="3352800"/>
            <a:ext cx="7620000" cy="954088"/>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2800">
                <a:latin typeface="Constantia" pitchFamily="18" charset="0"/>
              </a:rPr>
              <a:t>The King’s own law says, “the laborer is worthy of his wages” (Luke 10.7).</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762000" y="609600"/>
            <a:ext cx="61722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Answer:</a:t>
            </a:r>
          </a:p>
          <a:p>
            <a:pPr marL="274320" indent="-274320" fontAlgn="auto">
              <a:spcBef>
                <a:spcPts val="600"/>
              </a:spcBef>
              <a:spcAft>
                <a:spcPts val="1800"/>
              </a:spcAft>
              <a:buClr>
                <a:srgbClr val="FFFF00"/>
              </a:buClr>
              <a:buSzPct val="85000"/>
              <a:buFont typeface="Wingdings 2"/>
              <a:buNone/>
              <a:defRPr/>
            </a:pPr>
            <a:endParaRPr lang="en-US" sz="4000" dirty="0">
              <a:ln>
                <a:solidFill>
                  <a:srgbClr val="FFFF00"/>
                </a:solidFill>
              </a:ln>
              <a:latin typeface="+mn-lt"/>
              <a:cs typeface="+mn-cs"/>
            </a:endParaRPr>
          </a:p>
        </p:txBody>
      </p:sp>
      <p:sp>
        <p:nvSpPr>
          <p:cNvPr id="11267" name="TextBox 5"/>
          <p:cNvSpPr txBox="1">
            <a:spLocks noChangeArrowheads="1"/>
          </p:cNvSpPr>
          <p:nvPr/>
        </p:nvSpPr>
        <p:spPr bwMode="auto">
          <a:xfrm>
            <a:off x="1219200" y="1371600"/>
            <a:ext cx="7086600" cy="1754188"/>
          </a:xfrm>
          <a:prstGeom prst="rect">
            <a:avLst/>
          </a:prstGeom>
          <a:noFill/>
          <a:ln w="9525">
            <a:noFill/>
            <a:miter lim="800000"/>
            <a:headEnd/>
            <a:tailEnd/>
          </a:ln>
        </p:spPr>
        <p:txBody>
          <a:bodyPr>
            <a:spAutoFit/>
          </a:bodyPr>
          <a:lstStyle/>
          <a:p>
            <a:r>
              <a:rPr lang="en-US" sz="3600">
                <a:latin typeface="Constantia" pitchFamily="18" charset="0"/>
              </a:rPr>
              <a:t>YES, the Good King’s redeemed citizens should </a:t>
            </a:r>
            <a:r>
              <a:rPr lang="en-US" sz="3600" b="1" i="1">
                <a:solidFill>
                  <a:srgbClr val="FFFF00"/>
                </a:solidFill>
                <a:latin typeface="Constantia" pitchFamily="18" charset="0"/>
              </a:rPr>
              <a:t>expect wages</a:t>
            </a:r>
            <a:r>
              <a:rPr lang="en-US" sz="3600">
                <a:latin typeface="Constantia" pitchFamily="18" charset="0"/>
              </a:rPr>
              <a:t> for their work because:</a:t>
            </a:r>
          </a:p>
        </p:txBody>
      </p:sp>
      <p:sp>
        <p:nvSpPr>
          <p:cNvPr id="11268" name="TextBox 4"/>
          <p:cNvSpPr txBox="1">
            <a:spLocks noChangeArrowheads="1"/>
          </p:cNvSpPr>
          <p:nvPr/>
        </p:nvSpPr>
        <p:spPr bwMode="auto">
          <a:xfrm>
            <a:off x="762000" y="3352800"/>
            <a:ext cx="7620000" cy="1816100"/>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2800">
                <a:latin typeface="Constantia" pitchFamily="18" charset="0"/>
              </a:rPr>
              <a:t>The King’s own law says, “the laborer is worthy of his wages” (Luke 10.7).</a:t>
            </a:r>
          </a:p>
          <a:p>
            <a:pPr marL="342900" indent="-342900">
              <a:buFont typeface="Constantia" pitchFamily="18" charset="0"/>
              <a:buAutoNum type="arabicPeriod"/>
            </a:pPr>
            <a:r>
              <a:rPr lang="en-US" sz="2800">
                <a:latin typeface="Constantia" pitchFamily="18" charset="0"/>
              </a:rPr>
              <a:t>The King will not allow confusion about Who paid for the redemption.</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1"/>
          <p:cNvSpPr txBox="1">
            <a:spLocks/>
          </p:cNvSpPr>
          <p:nvPr/>
        </p:nvSpPr>
        <p:spPr>
          <a:xfrm>
            <a:off x="762000" y="609600"/>
            <a:ext cx="61722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4000" dirty="0">
                <a:ln>
                  <a:solidFill>
                    <a:srgbClr val="FFFF00"/>
                  </a:solidFill>
                </a:ln>
                <a:latin typeface="+mn-lt"/>
                <a:cs typeface="+mn-cs"/>
              </a:rPr>
              <a:t>Answer:</a:t>
            </a:r>
          </a:p>
          <a:p>
            <a:pPr marL="274320" indent="-274320" fontAlgn="auto">
              <a:spcBef>
                <a:spcPts val="600"/>
              </a:spcBef>
              <a:spcAft>
                <a:spcPts val="1800"/>
              </a:spcAft>
              <a:buClr>
                <a:srgbClr val="FFFF00"/>
              </a:buClr>
              <a:buSzPct val="85000"/>
              <a:buFont typeface="Wingdings 2"/>
              <a:buNone/>
              <a:defRPr/>
            </a:pPr>
            <a:endParaRPr lang="en-US" sz="4000" dirty="0">
              <a:ln>
                <a:solidFill>
                  <a:srgbClr val="FFFF00"/>
                </a:solidFill>
              </a:ln>
              <a:latin typeface="+mn-lt"/>
              <a:cs typeface="+mn-cs"/>
            </a:endParaRPr>
          </a:p>
        </p:txBody>
      </p:sp>
      <p:sp>
        <p:nvSpPr>
          <p:cNvPr id="12291" name="TextBox 5"/>
          <p:cNvSpPr txBox="1">
            <a:spLocks noChangeArrowheads="1"/>
          </p:cNvSpPr>
          <p:nvPr/>
        </p:nvSpPr>
        <p:spPr bwMode="auto">
          <a:xfrm>
            <a:off x="1219200" y="1371600"/>
            <a:ext cx="7086600" cy="1754188"/>
          </a:xfrm>
          <a:prstGeom prst="rect">
            <a:avLst/>
          </a:prstGeom>
          <a:noFill/>
          <a:ln w="9525">
            <a:noFill/>
            <a:miter lim="800000"/>
            <a:headEnd/>
            <a:tailEnd/>
          </a:ln>
        </p:spPr>
        <p:txBody>
          <a:bodyPr>
            <a:spAutoFit/>
          </a:bodyPr>
          <a:lstStyle/>
          <a:p>
            <a:r>
              <a:rPr lang="en-US" sz="3600">
                <a:latin typeface="Constantia" pitchFamily="18" charset="0"/>
              </a:rPr>
              <a:t>YES, the Good King’s redeemed citizens should </a:t>
            </a:r>
            <a:r>
              <a:rPr lang="en-US" sz="3600" b="1" i="1">
                <a:solidFill>
                  <a:srgbClr val="FFFF00"/>
                </a:solidFill>
                <a:latin typeface="Constantia" pitchFamily="18" charset="0"/>
              </a:rPr>
              <a:t>expect wages</a:t>
            </a:r>
            <a:r>
              <a:rPr lang="en-US" sz="3600">
                <a:latin typeface="Constantia" pitchFamily="18" charset="0"/>
              </a:rPr>
              <a:t> for their work because:</a:t>
            </a:r>
          </a:p>
        </p:txBody>
      </p:sp>
      <p:sp>
        <p:nvSpPr>
          <p:cNvPr id="12292" name="TextBox 4"/>
          <p:cNvSpPr txBox="1">
            <a:spLocks noChangeArrowheads="1"/>
          </p:cNvSpPr>
          <p:nvPr/>
        </p:nvSpPr>
        <p:spPr bwMode="auto">
          <a:xfrm>
            <a:off x="762000" y="3352800"/>
            <a:ext cx="7620000" cy="2678113"/>
          </a:xfrm>
          <a:prstGeom prst="rect">
            <a:avLst/>
          </a:prstGeom>
          <a:noFill/>
          <a:ln w="9525">
            <a:noFill/>
            <a:miter lim="800000"/>
            <a:headEnd/>
            <a:tailEnd/>
          </a:ln>
        </p:spPr>
        <p:txBody>
          <a:bodyPr>
            <a:spAutoFit/>
          </a:bodyPr>
          <a:lstStyle/>
          <a:p>
            <a:pPr marL="342900" indent="-342900">
              <a:buFont typeface="Constantia" pitchFamily="18" charset="0"/>
              <a:buAutoNum type="arabicPeriod"/>
            </a:pPr>
            <a:r>
              <a:rPr lang="en-US" sz="2800" dirty="0">
                <a:latin typeface="Constantia" pitchFamily="18" charset="0"/>
              </a:rPr>
              <a:t>The King’s own law says, “the laborer is worthy of his wages” (Luke 10.7).</a:t>
            </a:r>
          </a:p>
          <a:p>
            <a:pPr marL="342900" indent="-342900">
              <a:buFont typeface="Constantia" pitchFamily="18" charset="0"/>
              <a:buAutoNum type="arabicPeriod"/>
            </a:pPr>
            <a:r>
              <a:rPr lang="en-US" sz="2800" dirty="0">
                <a:latin typeface="Constantia" pitchFamily="18" charset="0"/>
              </a:rPr>
              <a:t>The King will not allow confusion about Who paid for the redemption.</a:t>
            </a:r>
          </a:p>
          <a:p>
            <a:pPr marL="342900" indent="-342900">
              <a:buFont typeface="Constantia" pitchFamily="18" charset="0"/>
              <a:buAutoNum type="arabicPeriod"/>
            </a:pPr>
            <a:r>
              <a:rPr lang="en-US" sz="2800" dirty="0">
                <a:latin typeface="Constantia" pitchFamily="18" charset="0"/>
              </a:rPr>
              <a:t>The King will not allow suspicion about the </a:t>
            </a:r>
            <a:r>
              <a:rPr lang="en-US" sz="2800" i="1" dirty="0" smtClean="0">
                <a:latin typeface="Constantia" pitchFamily="18" charset="0"/>
              </a:rPr>
              <a:t>free, </a:t>
            </a:r>
            <a:r>
              <a:rPr lang="en-US" sz="2800" dirty="0" smtClean="0">
                <a:latin typeface="Constantia" pitchFamily="18" charset="0"/>
              </a:rPr>
              <a:t>gratis </a:t>
            </a:r>
            <a:r>
              <a:rPr lang="en-US" sz="2800" dirty="0">
                <a:latin typeface="Constantia" pitchFamily="18" charset="0"/>
              </a:rPr>
              <a:t>nature of His redemption.</a:t>
            </a: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fontAlgn="auto">
              <a:spcAft>
                <a:spcPts val="0"/>
              </a:spcAft>
              <a:defRPr/>
            </a:pPr>
            <a:r>
              <a:rPr dirty="0" smtClean="0"/>
              <a:t>The</a:t>
            </a:r>
            <a:br>
              <a:rPr dirty="0" smtClean="0"/>
            </a:br>
            <a:r>
              <a:rPr dirty="0" smtClean="0"/>
              <a:t>Rewards Of  Heaven</a:t>
            </a:r>
            <a:endParaRPr i="1" dirty="0"/>
          </a:p>
        </p:txBody>
      </p:sp>
      <p:pic>
        <p:nvPicPr>
          <p:cNvPr id="13315" name="Picture 6" descr="crown.gif"/>
          <p:cNvPicPr>
            <a:picLocks noChangeAspect="1"/>
          </p:cNvPicPr>
          <p:nvPr/>
        </p:nvPicPr>
        <p:blipFill>
          <a:blip r:embed="rId2" cstate="print"/>
          <a:srcRect/>
          <a:stretch>
            <a:fillRect/>
          </a:stretch>
        </p:blipFill>
        <p:spPr bwMode="auto">
          <a:xfrm>
            <a:off x="7086600" y="1524000"/>
            <a:ext cx="1406525" cy="1000125"/>
          </a:xfrm>
          <a:prstGeom prst="rect">
            <a:avLst/>
          </a:prstGeom>
          <a:noFill/>
          <a:ln w="9525">
            <a:noFill/>
            <a:miter lim="800000"/>
            <a:headEnd/>
            <a:tailEnd/>
          </a:ln>
        </p:spPr>
      </p:pic>
      <p:sp>
        <p:nvSpPr>
          <p:cNvPr id="9" name="Content Placeholder 1"/>
          <p:cNvSpPr txBox="1">
            <a:spLocks/>
          </p:cNvSpPr>
          <p:nvPr/>
        </p:nvSpPr>
        <p:spPr>
          <a:xfrm>
            <a:off x="457200" y="533400"/>
            <a:ext cx="6172200" cy="11430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Ø"/>
              <a:defRPr/>
            </a:pPr>
            <a:r>
              <a:rPr lang="en-US" sz="4400" dirty="0">
                <a:ln>
                  <a:solidFill>
                    <a:srgbClr val="FFFF00"/>
                  </a:solidFill>
                </a:ln>
                <a:latin typeface="+mn-lt"/>
                <a:cs typeface="+mn-cs"/>
              </a:rPr>
              <a:t>Hebrews 11.6 says,</a:t>
            </a:r>
          </a:p>
          <a:p>
            <a:pPr marL="274320" indent="-274320" fontAlgn="auto">
              <a:spcBef>
                <a:spcPts val="600"/>
              </a:spcBef>
              <a:spcAft>
                <a:spcPts val="1800"/>
              </a:spcAft>
              <a:buClr>
                <a:schemeClr val="accent2"/>
              </a:buClr>
              <a:buSzPct val="85000"/>
              <a:buFont typeface="Wingdings 2"/>
              <a:buNone/>
              <a:defRPr/>
            </a:pPr>
            <a:endParaRPr lang="en-US" sz="4800" dirty="0">
              <a:ln>
                <a:solidFill>
                  <a:srgbClr val="FFFF00"/>
                </a:solidFill>
              </a:ln>
              <a:latin typeface="+mn-lt"/>
              <a:cs typeface="+mn-cs"/>
            </a:endParaRPr>
          </a:p>
        </p:txBody>
      </p:sp>
      <p:sp>
        <p:nvSpPr>
          <p:cNvPr id="5" name="TextBox 4"/>
          <p:cNvSpPr txBox="1"/>
          <p:nvPr/>
        </p:nvSpPr>
        <p:spPr>
          <a:xfrm>
            <a:off x="762000" y="2667000"/>
            <a:ext cx="7620000" cy="2554545"/>
          </a:xfrm>
          <a:prstGeom prst="rect">
            <a:avLst/>
          </a:prstGeom>
          <a:noFill/>
        </p:spPr>
        <p:txBody>
          <a:bodyPr>
            <a:spAutoFit/>
          </a:bodyPr>
          <a:lstStyle/>
          <a:p>
            <a:pPr marL="342900" indent="-342900" fontAlgn="auto">
              <a:spcBef>
                <a:spcPts val="0"/>
              </a:spcBef>
              <a:spcAft>
                <a:spcPts val="0"/>
              </a:spcAft>
              <a:defRPr/>
            </a:pPr>
            <a:r>
              <a:rPr lang="en-US" sz="4000" dirty="0">
                <a:solidFill>
                  <a:srgbClr val="FFFF00"/>
                </a:solidFill>
                <a:effectLst>
                  <a:glow rad="139700">
                    <a:schemeClr val="accent6">
                      <a:satMod val="175000"/>
                      <a:alpha val="40000"/>
                    </a:schemeClr>
                  </a:glow>
                </a:effectLst>
                <a:latin typeface="+mn-lt"/>
                <a:cs typeface="+mn-cs"/>
              </a:rPr>
              <a:t>	</a:t>
            </a:r>
            <a:r>
              <a:rPr lang="en-US" sz="4000" dirty="0">
                <a:latin typeface="+mn-lt"/>
                <a:cs typeface="+mn-cs"/>
              </a:rPr>
              <a:t>…he who comes to God must believe that He is and that He is a</a:t>
            </a:r>
            <a:r>
              <a:rPr lang="en-US" sz="4000" dirty="0">
                <a:solidFill>
                  <a:srgbClr val="FFFF00"/>
                </a:solidFill>
                <a:effectLst>
                  <a:glow rad="139700">
                    <a:schemeClr val="accent6">
                      <a:satMod val="175000"/>
                      <a:alpha val="40000"/>
                    </a:schemeClr>
                  </a:glow>
                </a:effectLst>
                <a:latin typeface="+mn-lt"/>
                <a:cs typeface="+mn-cs"/>
              </a:rPr>
              <a:t> </a:t>
            </a:r>
            <a:r>
              <a:rPr lang="en-US" sz="4000" i="1" dirty="0">
                <a:ln>
                  <a:solidFill>
                    <a:srgbClr val="FFFF00"/>
                  </a:solidFill>
                </a:ln>
                <a:effectLst>
                  <a:glow rad="139700">
                    <a:schemeClr val="accent6">
                      <a:satMod val="175000"/>
                      <a:alpha val="40000"/>
                    </a:schemeClr>
                  </a:glow>
                </a:effectLst>
                <a:latin typeface="+mn-lt"/>
                <a:cs typeface="+mn-cs"/>
              </a:rPr>
              <a:t>wage-payer</a:t>
            </a:r>
            <a:r>
              <a:rPr lang="en-US" sz="4000" dirty="0">
                <a:solidFill>
                  <a:srgbClr val="FFFF00"/>
                </a:solidFill>
                <a:effectLst>
                  <a:glow rad="139700">
                    <a:schemeClr val="accent6">
                      <a:satMod val="175000"/>
                      <a:alpha val="40000"/>
                    </a:schemeClr>
                  </a:glow>
                </a:effectLst>
                <a:latin typeface="+mn-lt"/>
                <a:cs typeface="+mn-cs"/>
              </a:rPr>
              <a:t> </a:t>
            </a:r>
            <a:r>
              <a:rPr lang="en-US" sz="4000" i="1" dirty="0">
                <a:latin typeface="+mn-lt"/>
                <a:cs typeface="+mn-cs"/>
              </a:rPr>
              <a:t>(misthapothotes) </a:t>
            </a:r>
            <a:r>
              <a:rPr lang="en-US" sz="4000" dirty="0">
                <a:latin typeface="+mn-lt"/>
                <a:cs typeface="+mn-cs"/>
              </a:rPr>
              <a:t>of those who seek Him. </a:t>
            </a:r>
            <a:endParaRPr lang="en-US" sz="3200" dirty="0">
              <a:latin typeface="+mn-lt"/>
              <a:cs typeface="+mn-cs"/>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C:\Users\Roderick\AppData\Local\Microsoft\Windows\Temporary Internet Files\Content.IE5\SFX354ZA\MC900044888[1].wmf"/>
          <p:cNvPicPr>
            <a:picLocks noChangeAspect="1" noChangeArrowheads="1"/>
          </p:cNvPicPr>
          <p:nvPr/>
        </p:nvPicPr>
        <p:blipFill>
          <a:blip r:embed="rId2" cstate="print"/>
          <a:srcRect/>
          <a:stretch>
            <a:fillRect/>
          </a:stretch>
        </p:blipFill>
        <p:spPr bwMode="auto">
          <a:xfrm>
            <a:off x="609600" y="1524000"/>
            <a:ext cx="7953375" cy="4648200"/>
          </a:xfrm>
          <a:prstGeom prst="rect">
            <a:avLst/>
          </a:prstGeom>
          <a:noFill/>
          <a:ln w="9525">
            <a:noFill/>
            <a:miter lim="800000"/>
            <a:headEnd/>
            <a:tailEnd/>
          </a:ln>
        </p:spPr>
      </p:pic>
      <p:sp>
        <p:nvSpPr>
          <p:cNvPr id="9" name="Content Placeholder 1"/>
          <p:cNvSpPr txBox="1">
            <a:spLocks/>
          </p:cNvSpPr>
          <p:nvPr/>
        </p:nvSpPr>
        <p:spPr>
          <a:xfrm>
            <a:off x="457200" y="609600"/>
            <a:ext cx="83058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a:ln>
                  <a:solidFill>
                    <a:srgbClr val="FFFF00"/>
                  </a:solidFill>
                </a:ln>
                <a:latin typeface="+mn-lt"/>
                <a:cs typeface="+mn-cs"/>
              </a:rPr>
              <a:t>Two understandings of the Christian life:</a:t>
            </a:r>
          </a:p>
        </p:txBody>
      </p:sp>
      <p:sp>
        <p:nvSpPr>
          <p:cNvPr id="14340" name="TextBox 4"/>
          <p:cNvSpPr txBox="1">
            <a:spLocks noChangeArrowheads="1"/>
          </p:cNvSpPr>
          <p:nvPr/>
        </p:nvSpPr>
        <p:spPr bwMode="auto">
          <a:xfrm>
            <a:off x="2590800" y="2057400"/>
            <a:ext cx="7086600" cy="1816100"/>
          </a:xfrm>
          <a:prstGeom prst="rect">
            <a:avLst/>
          </a:prstGeom>
          <a:noFill/>
          <a:ln w="9525">
            <a:noFill/>
            <a:miter lim="800000"/>
            <a:headEnd/>
            <a:tailEnd/>
          </a:ln>
        </p:spPr>
        <p:txBody>
          <a:bodyPr>
            <a:spAutoFit/>
          </a:bodyPr>
          <a:lstStyle/>
          <a:p>
            <a:pPr marL="342900" indent="-342900" algn="ctr"/>
            <a:r>
              <a:rPr lang="en-US" sz="2800" dirty="0">
                <a:solidFill>
                  <a:schemeClr val="bg1"/>
                </a:solidFill>
                <a:latin typeface="Constantia" pitchFamily="18" charset="0"/>
              </a:rPr>
              <a:t>I’m saved from Hell, my </a:t>
            </a:r>
          </a:p>
          <a:p>
            <a:pPr marL="342900" indent="-342900" algn="ctr"/>
            <a:r>
              <a:rPr lang="en-US" sz="2800" dirty="0">
                <a:solidFill>
                  <a:schemeClr val="bg1"/>
                </a:solidFill>
                <a:latin typeface="Constantia" pitchFamily="18" charset="0"/>
              </a:rPr>
              <a:t>sins are forgiven; now</a:t>
            </a:r>
          </a:p>
          <a:p>
            <a:pPr marL="342900" indent="-342900" algn="ctr"/>
            <a:r>
              <a:rPr lang="en-US" sz="2800" dirty="0">
                <a:solidFill>
                  <a:schemeClr val="bg1"/>
                </a:solidFill>
                <a:latin typeface="Constantia" pitchFamily="18" charset="0"/>
              </a:rPr>
              <a:t>I can </a:t>
            </a:r>
            <a:r>
              <a:rPr lang="en-US" sz="2800" dirty="0" smtClean="0">
                <a:solidFill>
                  <a:schemeClr val="bg1"/>
                </a:solidFill>
                <a:latin typeface="Constantia" pitchFamily="18" charset="0"/>
              </a:rPr>
              <a:t>live </a:t>
            </a:r>
            <a:r>
              <a:rPr lang="en-US" sz="2800" dirty="0">
                <a:solidFill>
                  <a:schemeClr val="bg1"/>
                </a:solidFill>
                <a:latin typeface="Constantia" pitchFamily="18" charset="0"/>
              </a:rPr>
              <a:t>my life</a:t>
            </a:r>
          </a:p>
          <a:p>
            <a:pPr marL="342900" indent="-342900" algn="ctr"/>
            <a:r>
              <a:rPr lang="en-US" sz="2800" dirty="0">
                <a:solidFill>
                  <a:schemeClr val="bg1"/>
                </a:solidFill>
                <a:latin typeface="Constantia" pitchFamily="18" charset="0"/>
              </a:rPr>
              <a:t> without worries!</a:t>
            </a:r>
          </a:p>
        </p:txBody>
      </p:sp>
      <p:sp>
        <p:nvSpPr>
          <p:cNvPr id="10" name="TextBox 9"/>
          <p:cNvSpPr txBox="1"/>
          <p:nvPr/>
        </p:nvSpPr>
        <p:spPr>
          <a:xfrm>
            <a:off x="1143000" y="1371600"/>
            <a:ext cx="990600" cy="1015663"/>
          </a:xfrm>
          <a:prstGeom prst="rect">
            <a:avLst/>
          </a:prstGeom>
          <a:noFill/>
        </p:spPr>
        <p:txBody>
          <a:bodyPr>
            <a:spAutoFit/>
          </a:bodyPr>
          <a:lstStyle/>
          <a:p>
            <a:pPr fontAlgn="auto">
              <a:spcBef>
                <a:spcPts val="0"/>
              </a:spcBef>
              <a:spcAft>
                <a:spcPts val="0"/>
              </a:spcAft>
              <a:defRPr/>
            </a:pPr>
            <a:r>
              <a:rPr lang="en-US" sz="6000" dirty="0">
                <a:ln>
                  <a:solidFill>
                    <a:srgbClr val="FFFF00"/>
                  </a:solidFill>
                </a:ln>
                <a:latin typeface="+mn-lt"/>
                <a:cs typeface="+mn-cs"/>
              </a:rPr>
              <a:t>1.</a:t>
            </a:r>
            <a:endParaRPr lang="en-US" sz="6000" dirty="0">
              <a:latin typeface="+mn-lt"/>
              <a:cs typeface="+mn-cs"/>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C:\Users\Roderick\AppData\Local\Microsoft\Windows\Temporary Internet Files\Content.IE5\SFX354ZA\MC900044888[1].wmf"/>
          <p:cNvPicPr>
            <a:picLocks noChangeAspect="1" noChangeArrowheads="1"/>
          </p:cNvPicPr>
          <p:nvPr/>
        </p:nvPicPr>
        <p:blipFill>
          <a:blip r:embed="rId2" cstate="print"/>
          <a:srcRect/>
          <a:stretch>
            <a:fillRect/>
          </a:stretch>
        </p:blipFill>
        <p:spPr bwMode="auto">
          <a:xfrm>
            <a:off x="609600" y="1524000"/>
            <a:ext cx="7953375" cy="4648200"/>
          </a:xfrm>
          <a:prstGeom prst="rect">
            <a:avLst/>
          </a:prstGeom>
          <a:noFill/>
          <a:ln w="9525">
            <a:noFill/>
            <a:miter lim="800000"/>
            <a:headEnd/>
            <a:tailEnd/>
          </a:ln>
        </p:spPr>
      </p:pic>
      <p:sp>
        <p:nvSpPr>
          <p:cNvPr id="9" name="Content Placeholder 1"/>
          <p:cNvSpPr txBox="1">
            <a:spLocks/>
          </p:cNvSpPr>
          <p:nvPr/>
        </p:nvSpPr>
        <p:spPr>
          <a:xfrm>
            <a:off x="457200" y="609600"/>
            <a:ext cx="8305800" cy="838200"/>
          </a:xfrm>
          <a:prstGeom prst="rect">
            <a:avLst/>
          </a:prstGeom>
          <a:effectLst>
            <a:glow rad="228600">
              <a:schemeClr val="accent3">
                <a:satMod val="175000"/>
                <a:alpha val="40000"/>
              </a:schemeClr>
            </a:glow>
          </a:effectLst>
        </p:spPr>
        <p:txBody>
          <a:bodyPr/>
          <a:lstStyle/>
          <a:p>
            <a:pPr marL="514350" indent="-514350" fontAlgn="auto">
              <a:spcBef>
                <a:spcPts val="0"/>
              </a:spcBef>
              <a:spcAft>
                <a:spcPts val="1800"/>
              </a:spcAft>
              <a:buClr>
                <a:srgbClr val="FFFF00"/>
              </a:buClr>
              <a:buSzPct val="85000"/>
              <a:buFont typeface="Wingdings" pitchFamily="2" charset="2"/>
              <a:buChar char="v"/>
              <a:defRPr/>
            </a:pPr>
            <a:r>
              <a:rPr lang="en-US" sz="3200" dirty="0">
                <a:ln>
                  <a:solidFill>
                    <a:srgbClr val="FFFF00"/>
                  </a:solidFill>
                </a:ln>
                <a:latin typeface="+mn-lt"/>
                <a:cs typeface="+mn-cs"/>
              </a:rPr>
              <a:t>Two understandings of the Christian life:</a:t>
            </a:r>
          </a:p>
        </p:txBody>
      </p:sp>
      <p:sp>
        <p:nvSpPr>
          <p:cNvPr id="15364" name="TextBox 4"/>
          <p:cNvSpPr txBox="1">
            <a:spLocks noChangeArrowheads="1"/>
          </p:cNvSpPr>
          <p:nvPr/>
        </p:nvSpPr>
        <p:spPr bwMode="auto">
          <a:xfrm>
            <a:off x="3657600" y="2057400"/>
            <a:ext cx="4876800" cy="1816100"/>
          </a:xfrm>
          <a:prstGeom prst="rect">
            <a:avLst/>
          </a:prstGeom>
          <a:noFill/>
          <a:ln w="9525">
            <a:noFill/>
            <a:miter lim="800000"/>
            <a:headEnd/>
            <a:tailEnd/>
          </a:ln>
        </p:spPr>
        <p:txBody>
          <a:bodyPr>
            <a:spAutoFit/>
          </a:bodyPr>
          <a:lstStyle/>
          <a:p>
            <a:pPr marL="342900" indent="-342900"/>
            <a:r>
              <a:rPr lang="en-US" sz="2800" dirty="0">
                <a:solidFill>
                  <a:schemeClr val="bg1"/>
                </a:solidFill>
                <a:latin typeface="Constantia" pitchFamily="18" charset="0"/>
              </a:rPr>
              <a:t>      God has saved me and</a:t>
            </a:r>
          </a:p>
          <a:p>
            <a:pPr marL="342900" indent="-342900"/>
            <a:r>
              <a:rPr lang="en-US" sz="2800" dirty="0">
                <a:solidFill>
                  <a:schemeClr val="bg1"/>
                </a:solidFill>
                <a:latin typeface="Constantia" pitchFamily="18" charset="0"/>
              </a:rPr>
              <a:t>     called me into His work;</a:t>
            </a:r>
          </a:p>
          <a:p>
            <a:pPr marL="342900" indent="-342900"/>
            <a:r>
              <a:rPr lang="en-US" sz="2800" dirty="0">
                <a:solidFill>
                  <a:schemeClr val="bg1"/>
                </a:solidFill>
                <a:latin typeface="Constantia" pitchFamily="18" charset="0"/>
              </a:rPr>
              <a:t>     now I can serve Him and</a:t>
            </a:r>
          </a:p>
          <a:p>
            <a:pPr marL="342900" indent="-342900"/>
            <a:r>
              <a:rPr lang="en-US" sz="2800" dirty="0">
                <a:solidFill>
                  <a:schemeClr val="bg1"/>
                </a:solidFill>
                <a:latin typeface="Constantia" pitchFamily="18" charset="0"/>
              </a:rPr>
              <a:t>            </a:t>
            </a:r>
            <a:r>
              <a:rPr lang="en-US" sz="2800" dirty="0" smtClean="0">
                <a:solidFill>
                  <a:schemeClr val="bg1"/>
                </a:solidFill>
                <a:latin typeface="Constantia" pitchFamily="18" charset="0"/>
              </a:rPr>
              <a:t>be </a:t>
            </a:r>
            <a:r>
              <a:rPr lang="en-US" sz="2800" b="1" i="1" dirty="0">
                <a:solidFill>
                  <a:schemeClr val="bg1"/>
                </a:solidFill>
                <a:latin typeface="Constantia" pitchFamily="18" charset="0"/>
              </a:rPr>
              <a:t>rewarded</a:t>
            </a:r>
            <a:r>
              <a:rPr lang="en-US" sz="2800" dirty="0">
                <a:solidFill>
                  <a:schemeClr val="bg1"/>
                </a:solidFill>
                <a:latin typeface="Constantia" pitchFamily="18" charset="0"/>
              </a:rPr>
              <a:t> for it!</a:t>
            </a:r>
          </a:p>
        </p:txBody>
      </p:sp>
      <p:sp>
        <p:nvSpPr>
          <p:cNvPr id="10" name="TextBox 9"/>
          <p:cNvSpPr txBox="1"/>
          <p:nvPr/>
        </p:nvSpPr>
        <p:spPr>
          <a:xfrm>
            <a:off x="1143000" y="1371600"/>
            <a:ext cx="990600" cy="1015663"/>
          </a:xfrm>
          <a:prstGeom prst="rect">
            <a:avLst/>
          </a:prstGeom>
          <a:noFill/>
        </p:spPr>
        <p:txBody>
          <a:bodyPr>
            <a:spAutoFit/>
          </a:bodyPr>
          <a:lstStyle/>
          <a:p>
            <a:pPr fontAlgn="auto">
              <a:spcBef>
                <a:spcPts val="0"/>
              </a:spcBef>
              <a:spcAft>
                <a:spcPts val="0"/>
              </a:spcAft>
              <a:defRPr/>
            </a:pPr>
            <a:r>
              <a:rPr lang="en-US" sz="6000" dirty="0">
                <a:ln>
                  <a:solidFill>
                    <a:srgbClr val="FFFF00"/>
                  </a:solidFill>
                </a:ln>
                <a:latin typeface="+mn-lt"/>
                <a:cs typeface="+mn-cs"/>
              </a:rPr>
              <a:t>2.</a:t>
            </a:r>
            <a:endParaRPr lang="en-US" sz="6000" dirty="0">
              <a:latin typeface="+mn-lt"/>
              <a:cs typeface="+mn-cs"/>
            </a:endParaRPr>
          </a:p>
        </p:txBody>
      </p:sp>
    </p:spTree>
  </p:cSld>
  <p:clrMapOvr>
    <a:masterClrMapping/>
  </p:clrMapOvr>
  <p:transition xmlns:p14="http://schemas.microsoft.com/office/powerpoint/2010/main" spd="slow">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11445</TotalTime>
  <Words>1604</Words>
  <Application>Microsoft Macintosh PowerPoint</Application>
  <PresentationFormat>On-screen Show (4:3)</PresentationFormat>
  <Paragraphs>123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Paper</vt:lpstr>
      <vt:lpstr>The Rewards  of Heaven</vt:lpstr>
      <vt:lpstr>PowerPoint Presentation</vt:lpstr>
      <vt:lpstr>PowerPoint Presentation</vt:lpstr>
      <vt:lpstr>PowerPoint Presentation</vt:lpstr>
      <vt:lpstr>PowerPoint Presentation</vt:lpstr>
      <vt:lpstr>PowerPoint Presentation</vt:lpstr>
      <vt:lpstr>The Rewards Of  Heaven</vt:lpstr>
      <vt:lpstr>PowerPoint Presentation</vt:lpstr>
      <vt:lpstr>PowerPoint Presentation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lpstr>The Rewards  of Heaven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dc:title>
  <dc:creator>Roderick</dc:creator>
  <cp:lastModifiedBy>Roderick Graciano</cp:lastModifiedBy>
  <cp:revision>135</cp:revision>
  <dcterms:created xsi:type="dcterms:W3CDTF">2010-07-09T02:58:29Z</dcterms:created>
  <dcterms:modified xsi:type="dcterms:W3CDTF">2018-03-15T14:21:37Z</dcterms:modified>
</cp:coreProperties>
</file>